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6"/>
  </p:notesMasterIdLst>
  <p:sldIdLst>
    <p:sldId id="27084" r:id="rId2"/>
    <p:sldId id="27087" r:id="rId3"/>
    <p:sldId id="27088" r:id="rId4"/>
    <p:sldId id="27089" r:id="rId5"/>
    <p:sldId id="27090" r:id="rId6"/>
    <p:sldId id="27091" r:id="rId7"/>
    <p:sldId id="27092" r:id="rId8"/>
    <p:sldId id="27093" r:id="rId9"/>
    <p:sldId id="27094" r:id="rId10"/>
    <p:sldId id="27095" r:id="rId11"/>
    <p:sldId id="27096" r:id="rId12"/>
    <p:sldId id="27097" r:id="rId13"/>
    <p:sldId id="27098" r:id="rId14"/>
    <p:sldId id="27099" r:id="rId15"/>
    <p:sldId id="27100" r:id="rId16"/>
    <p:sldId id="27101" r:id="rId17"/>
    <p:sldId id="27102" r:id="rId18"/>
    <p:sldId id="27103" r:id="rId19"/>
    <p:sldId id="27104" r:id="rId20"/>
    <p:sldId id="27105" r:id="rId21"/>
    <p:sldId id="27106" r:id="rId22"/>
    <p:sldId id="27107" r:id="rId23"/>
    <p:sldId id="27108" r:id="rId24"/>
    <p:sldId id="2710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220E5C-B0F5-AEDE-EB93-37435BCC8D3F}" v="6" dt="2024-12-18T20:47:42.106"/>
    <p1510:client id="{D50B1318-07F0-4EBB-B5A5-9525CD49F9BE}" v="1" dt="2024-12-18T20:51:27.7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leb Patton" userId="3edfa626-ba47-4847-847b-f1c49c5a8094" providerId="ADAL" clId="{D50B1318-07F0-4EBB-B5A5-9525CD49F9BE}"/>
    <pc:docChg chg="delSld delMainMaster">
      <pc:chgData name="Caleb Patton" userId="3edfa626-ba47-4847-847b-f1c49c5a8094" providerId="ADAL" clId="{D50B1318-07F0-4EBB-B5A5-9525CD49F9BE}" dt="2024-12-18T20:51:27.748" v="0" actId="47"/>
      <pc:docMkLst>
        <pc:docMk/>
      </pc:docMkLst>
      <pc:sldChg chg="del">
        <pc:chgData name="Caleb Patton" userId="3edfa626-ba47-4847-847b-f1c49c5a8094" providerId="ADAL" clId="{D50B1318-07F0-4EBB-B5A5-9525CD49F9BE}" dt="2024-12-18T20:51:27.748" v="0" actId="47"/>
        <pc:sldMkLst>
          <pc:docMk/>
          <pc:sldMk cId="4011988322" sldId="793"/>
        </pc:sldMkLst>
      </pc:sldChg>
      <pc:sldChg chg="del">
        <pc:chgData name="Caleb Patton" userId="3edfa626-ba47-4847-847b-f1c49c5a8094" providerId="ADAL" clId="{D50B1318-07F0-4EBB-B5A5-9525CD49F9BE}" dt="2024-12-18T20:51:27.748" v="0" actId="47"/>
        <pc:sldMkLst>
          <pc:docMk/>
          <pc:sldMk cId="95517732" sldId="838"/>
        </pc:sldMkLst>
      </pc:sldChg>
      <pc:sldChg chg="del">
        <pc:chgData name="Caleb Patton" userId="3edfa626-ba47-4847-847b-f1c49c5a8094" providerId="ADAL" clId="{D50B1318-07F0-4EBB-B5A5-9525CD49F9BE}" dt="2024-12-18T20:51:27.748" v="0" actId="47"/>
        <pc:sldMkLst>
          <pc:docMk/>
          <pc:sldMk cId="1971134816" sldId="841"/>
        </pc:sldMkLst>
      </pc:sldChg>
      <pc:sldChg chg="del">
        <pc:chgData name="Caleb Patton" userId="3edfa626-ba47-4847-847b-f1c49c5a8094" providerId="ADAL" clId="{D50B1318-07F0-4EBB-B5A5-9525CD49F9BE}" dt="2024-12-18T20:51:27.748" v="0" actId="47"/>
        <pc:sldMkLst>
          <pc:docMk/>
          <pc:sldMk cId="4242236574" sldId="845"/>
        </pc:sldMkLst>
      </pc:sldChg>
      <pc:sldChg chg="del">
        <pc:chgData name="Caleb Patton" userId="3edfa626-ba47-4847-847b-f1c49c5a8094" providerId="ADAL" clId="{D50B1318-07F0-4EBB-B5A5-9525CD49F9BE}" dt="2024-12-18T20:51:27.748" v="0" actId="47"/>
        <pc:sldMkLst>
          <pc:docMk/>
          <pc:sldMk cId="1877250339" sldId="846"/>
        </pc:sldMkLst>
      </pc:sldChg>
      <pc:sldChg chg="del">
        <pc:chgData name="Caleb Patton" userId="3edfa626-ba47-4847-847b-f1c49c5a8094" providerId="ADAL" clId="{D50B1318-07F0-4EBB-B5A5-9525CD49F9BE}" dt="2024-12-18T20:51:27.748" v="0" actId="47"/>
        <pc:sldMkLst>
          <pc:docMk/>
          <pc:sldMk cId="2462744668" sldId="848"/>
        </pc:sldMkLst>
      </pc:sldChg>
      <pc:sldChg chg="del">
        <pc:chgData name="Caleb Patton" userId="3edfa626-ba47-4847-847b-f1c49c5a8094" providerId="ADAL" clId="{D50B1318-07F0-4EBB-B5A5-9525CD49F9BE}" dt="2024-12-18T20:51:27.748" v="0" actId="47"/>
        <pc:sldMkLst>
          <pc:docMk/>
          <pc:sldMk cId="3383161704" sldId="849"/>
        </pc:sldMkLst>
      </pc:sldChg>
      <pc:sldChg chg="del">
        <pc:chgData name="Caleb Patton" userId="3edfa626-ba47-4847-847b-f1c49c5a8094" providerId="ADAL" clId="{D50B1318-07F0-4EBB-B5A5-9525CD49F9BE}" dt="2024-12-18T20:51:27.748" v="0" actId="47"/>
        <pc:sldMkLst>
          <pc:docMk/>
          <pc:sldMk cId="3575525091" sldId="850"/>
        </pc:sldMkLst>
      </pc:sldChg>
      <pc:sldChg chg="del">
        <pc:chgData name="Caleb Patton" userId="3edfa626-ba47-4847-847b-f1c49c5a8094" providerId="ADAL" clId="{D50B1318-07F0-4EBB-B5A5-9525CD49F9BE}" dt="2024-12-18T20:51:27.748" v="0" actId="47"/>
        <pc:sldMkLst>
          <pc:docMk/>
          <pc:sldMk cId="22853847" sldId="950"/>
        </pc:sldMkLst>
      </pc:sldChg>
      <pc:sldChg chg="del">
        <pc:chgData name="Caleb Patton" userId="3edfa626-ba47-4847-847b-f1c49c5a8094" providerId="ADAL" clId="{D50B1318-07F0-4EBB-B5A5-9525CD49F9BE}" dt="2024-12-18T20:51:27.748" v="0" actId="47"/>
        <pc:sldMkLst>
          <pc:docMk/>
          <pc:sldMk cId="4274195161" sldId="27074"/>
        </pc:sldMkLst>
      </pc:sldChg>
      <pc:sldChg chg="del">
        <pc:chgData name="Caleb Patton" userId="3edfa626-ba47-4847-847b-f1c49c5a8094" providerId="ADAL" clId="{D50B1318-07F0-4EBB-B5A5-9525CD49F9BE}" dt="2024-12-18T20:51:27.748" v="0" actId="47"/>
        <pc:sldMkLst>
          <pc:docMk/>
          <pc:sldMk cId="379543095" sldId="27077"/>
        </pc:sldMkLst>
      </pc:sldChg>
      <pc:sldChg chg="del">
        <pc:chgData name="Caleb Patton" userId="3edfa626-ba47-4847-847b-f1c49c5a8094" providerId="ADAL" clId="{D50B1318-07F0-4EBB-B5A5-9525CD49F9BE}" dt="2024-12-18T20:51:27.748" v="0" actId="47"/>
        <pc:sldMkLst>
          <pc:docMk/>
          <pc:sldMk cId="3912937877" sldId="27078"/>
        </pc:sldMkLst>
      </pc:sldChg>
      <pc:sldChg chg="del">
        <pc:chgData name="Caleb Patton" userId="3edfa626-ba47-4847-847b-f1c49c5a8094" providerId="ADAL" clId="{D50B1318-07F0-4EBB-B5A5-9525CD49F9BE}" dt="2024-12-18T20:51:27.748" v="0" actId="47"/>
        <pc:sldMkLst>
          <pc:docMk/>
          <pc:sldMk cId="150900637" sldId="27079"/>
        </pc:sldMkLst>
      </pc:sldChg>
      <pc:sldChg chg="del">
        <pc:chgData name="Caleb Patton" userId="3edfa626-ba47-4847-847b-f1c49c5a8094" providerId="ADAL" clId="{D50B1318-07F0-4EBB-B5A5-9525CD49F9BE}" dt="2024-12-18T20:51:27.748" v="0" actId="47"/>
        <pc:sldMkLst>
          <pc:docMk/>
          <pc:sldMk cId="3077739919" sldId="27082"/>
        </pc:sldMkLst>
      </pc:sldChg>
      <pc:sldChg chg="del">
        <pc:chgData name="Caleb Patton" userId="3edfa626-ba47-4847-847b-f1c49c5a8094" providerId="ADAL" clId="{D50B1318-07F0-4EBB-B5A5-9525CD49F9BE}" dt="2024-12-18T20:51:27.748" v="0" actId="47"/>
        <pc:sldMkLst>
          <pc:docMk/>
          <pc:sldMk cId="489233206" sldId="27083"/>
        </pc:sldMkLst>
      </pc:sldChg>
      <pc:sldChg chg="del">
        <pc:chgData name="Caleb Patton" userId="3edfa626-ba47-4847-847b-f1c49c5a8094" providerId="ADAL" clId="{D50B1318-07F0-4EBB-B5A5-9525CD49F9BE}" dt="2024-12-18T20:51:27.748" v="0" actId="47"/>
        <pc:sldMkLst>
          <pc:docMk/>
          <pc:sldMk cId="3020368345" sldId="27085"/>
        </pc:sldMkLst>
      </pc:sldChg>
      <pc:sldMasterChg chg="del delSldLayout">
        <pc:chgData name="Caleb Patton" userId="3edfa626-ba47-4847-847b-f1c49c5a8094" providerId="ADAL" clId="{D50B1318-07F0-4EBB-B5A5-9525CD49F9BE}" dt="2024-12-18T20:51:27.748" v="0" actId="47"/>
        <pc:sldMasterMkLst>
          <pc:docMk/>
          <pc:sldMasterMk cId="929676714" sldId="2147483660"/>
        </pc:sldMasterMkLst>
        <pc:sldLayoutChg chg="del">
          <pc:chgData name="Caleb Patton" userId="3edfa626-ba47-4847-847b-f1c49c5a8094" providerId="ADAL" clId="{D50B1318-07F0-4EBB-B5A5-9525CD49F9BE}" dt="2024-12-18T20:51:27.748" v="0" actId="47"/>
          <pc:sldLayoutMkLst>
            <pc:docMk/>
            <pc:sldMasterMk cId="929676714" sldId="2147483660"/>
            <pc:sldLayoutMk cId="3576006943" sldId="2147483661"/>
          </pc:sldLayoutMkLst>
        </pc:sldLayoutChg>
        <pc:sldLayoutChg chg="del">
          <pc:chgData name="Caleb Patton" userId="3edfa626-ba47-4847-847b-f1c49c5a8094" providerId="ADAL" clId="{D50B1318-07F0-4EBB-B5A5-9525CD49F9BE}" dt="2024-12-18T20:51:27.748" v="0" actId="47"/>
          <pc:sldLayoutMkLst>
            <pc:docMk/>
            <pc:sldMasterMk cId="929676714" sldId="2147483660"/>
            <pc:sldLayoutMk cId="2874675632" sldId="2147483662"/>
          </pc:sldLayoutMkLst>
        </pc:sldLayoutChg>
        <pc:sldLayoutChg chg="del">
          <pc:chgData name="Caleb Patton" userId="3edfa626-ba47-4847-847b-f1c49c5a8094" providerId="ADAL" clId="{D50B1318-07F0-4EBB-B5A5-9525CD49F9BE}" dt="2024-12-18T20:51:27.748" v="0" actId="47"/>
          <pc:sldLayoutMkLst>
            <pc:docMk/>
            <pc:sldMasterMk cId="929676714" sldId="2147483660"/>
            <pc:sldLayoutMk cId="812362123" sldId="2147483663"/>
          </pc:sldLayoutMkLst>
        </pc:sldLayoutChg>
        <pc:sldLayoutChg chg="del">
          <pc:chgData name="Caleb Patton" userId="3edfa626-ba47-4847-847b-f1c49c5a8094" providerId="ADAL" clId="{D50B1318-07F0-4EBB-B5A5-9525CD49F9BE}" dt="2024-12-18T20:51:27.748" v="0" actId="47"/>
          <pc:sldLayoutMkLst>
            <pc:docMk/>
            <pc:sldMasterMk cId="929676714" sldId="2147483660"/>
            <pc:sldLayoutMk cId="3228712279" sldId="2147483664"/>
          </pc:sldLayoutMkLst>
        </pc:sldLayoutChg>
        <pc:sldLayoutChg chg="del">
          <pc:chgData name="Caleb Patton" userId="3edfa626-ba47-4847-847b-f1c49c5a8094" providerId="ADAL" clId="{D50B1318-07F0-4EBB-B5A5-9525CD49F9BE}" dt="2024-12-18T20:51:27.748" v="0" actId="47"/>
          <pc:sldLayoutMkLst>
            <pc:docMk/>
            <pc:sldMasterMk cId="929676714" sldId="2147483660"/>
            <pc:sldLayoutMk cId="1198651151" sldId="2147483665"/>
          </pc:sldLayoutMkLst>
        </pc:sldLayoutChg>
        <pc:sldLayoutChg chg="del">
          <pc:chgData name="Caleb Patton" userId="3edfa626-ba47-4847-847b-f1c49c5a8094" providerId="ADAL" clId="{D50B1318-07F0-4EBB-B5A5-9525CD49F9BE}" dt="2024-12-18T20:51:27.748" v="0" actId="47"/>
          <pc:sldLayoutMkLst>
            <pc:docMk/>
            <pc:sldMasterMk cId="929676714" sldId="2147483660"/>
            <pc:sldLayoutMk cId="1524305236" sldId="2147483666"/>
          </pc:sldLayoutMkLst>
        </pc:sldLayoutChg>
        <pc:sldLayoutChg chg="del">
          <pc:chgData name="Caleb Patton" userId="3edfa626-ba47-4847-847b-f1c49c5a8094" providerId="ADAL" clId="{D50B1318-07F0-4EBB-B5A5-9525CD49F9BE}" dt="2024-12-18T20:51:27.748" v="0" actId="47"/>
          <pc:sldLayoutMkLst>
            <pc:docMk/>
            <pc:sldMasterMk cId="929676714" sldId="2147483660"/>
            <pc:sldLayoutMk cId="85422305" sldId="2147483667"/>
          </pc:sldLayoutMkLst>
        </pc:sldLayoutChg>
        <pc:sldLayoutChg chg="del">
          <pc:chgData name="Caleb Patton" userId="3edfa626-ba47-4847-847b-f1c49c5a8094" providerId="ADAL" clId="{D50B1318-07F0-4EBB-B5A5-9525CD49F9BE}" dt="2024-12-18T20:51:27.748" v="0" actId="47"/>
          <pc:sldLayoutMkLst>
            <pc:docMk/>
            <pc:sldMasterMk cId="929676714" sldId="2147483660"/>
            <pc:sldLayoutMk cId="3479423383" sldId="2147483668"/>
          </pc:sldLayoutMkLst>
        </pc:sldLayoutChg>
        <pc:sldLayoutChg chg="del">
          <pc:chgData name="Caleb Patton" userId="3edfa626-ba47-4847-847b-f1c49c5a8094" providerId="ADAL" clId="{D50B1318-07F0-4EBB-B5A5-9525CD49F9BE}" dt="2024-12-18T20:51:27.748" v="0" actId="47"/>
          <pc:sldLayoutMkLst>
            <pc:docMk/>
            <pc:sldMasterMk cId="929676714" sldId="2147483660"/>
            <pc:sldLayoutMk cId="3913106791" sldId="2147483669"/>
          </pc:sldLayoutMkLst>
        </pc:sldLayoutChg>
        <pc:sldLayoutChg chg="del">
          <pc:chgData name="Caleb Patton" userId="3edfa626-ba47-4847-847b-f1c49c5a8094" providerId="ADAL" clId="{D50B1318-07F0-4EBB-B5A5-9525CD49F9BE}" dt="2024-12-18T20:51:27.748" v="0" actId="47"/>
          <pc:sldLayoutMkLst>
            <pc:docMk/>
            <pc:sldMasterMk cId="929676714" sldId="2147483660"/>
            <pc:sldLayoutMk cId="49295432" sldId="2147483670"/>
          </pc:sldLayoutMkLst>
        </pc:sldLayoutChg>
        <pc:sldLayoutChg chg="del">
          <pc:chgData name="Caleb Patton" userId="3edfa626-ba47-4847-847b-f1c49c5a8094" providerId="ADAL" clId="{D50B1318-07F0-4EBB-B5A5-9525CD49F9BE}" dt="2024-12-18T20:51:27.748" v="0" actId="47"/>
          <pc:sldLayoutMkLst>
            <pc:docMk/>
            <pc:sldMasterMk cId="929676714" sldId="2147483660"/>
            <pc:sldLayoutMk cId="1650005101" sldId="2147483671"/>
          </pc:sldLayoutMkLst>
        </pc:sldLayoutChg>
        <pc:sldLayoutChg chg="del">
          <pc:chgData name="Caleb Patton" userId="3edfa626-ba47-4847-847b-f1c49c5a8094" providerId="ADAL" clId="{D50B1318-07F0-4EBB-B5A5-9525CD49F9BE}" dt="2024-12-18T20:51:27.748" v="0" actId="47"/>
          <pc:sldLayoutMkLst>
            <pc:docMk/>
            <pc:sldMasterMk cId="929676714" sldId="2147483660"/>
            <pc:sldLayoutMk cId="4108230186" sldId="2147483672"/>
          </pc:sldLayoutMkLst>
        </pc:sldLayoutChg>
      </pc:sldMasterChg>
    </pc:docChg>
  </pc:docChgLst>
  <pc:docChgLst>
    <pc:chgData name="Caleb Patton" userId="S::calebpatton@unr.edu::3edfa626-ba47-4847-847b-f1c49c5a8094" providerId="AD" clId="Web-{8A220E5C-B0F5-AEDE-EB93-37435BCC8D3F}"/>
    <pc:docChg chg="delSld modSld">
      <pc:chgData name="Caleb Patton" userId="S::calebpatton@unr.edu::3edfa626-ba47-4847-847b-f1c49c5a8094" providerId="AD" clId="Web-{8A220E5C-B0F5-AEDE-EB93-37435BCC8D3F}" dt="2024-12-18T20:47:42.106" v="3"/>
      <pc:docMkLst>
        <pc:docMk/>
      </pc:docMkLst>
      <pc:sldChg chg="modSp del">
        <pc:chgData name="Caleb Patton" userId="S::calebpatton@unr.edu::3edfa626-ba47-4847-847b-f1c49c5a8094" providerId="AD" clId="Web-{8A220E5C-B0F5-AEDE-EB93-37435BCC8D3F}" dt="2024-12-18T20:47:42.106" v="2"/>
        <pc:sldMkLst>
          <pc:docMk/>
          <pc:sldMk cId="2611510181" sldId="260"/>
        </pc:sldMkLst>
        <pc:spChg chg="mod">
          <ac:chgData name="Caleb Patton" userId="S::calebpatton@unr.edu::3edfa626-ba47-4847-847b-f1c49c5a8094" providerId="AD" clId="Web-{8A220E5C-B0F5-AEDE-EB93-37435BCC8D3F}" dt="2024-12-18T20:46:50.278" v="1" actId="20577"/>
          <ac:spMkLst>
            <pc:docMk/>
            <pc:sldMk cId="2611510181" sldId="260"/>
            <ac:spMk id="2" creationId="{00000000-0000-0000-0000-000000000000}"/>
          </ac:spMkLst>
        </pc:spChg>
      </pc:sldChg>
      <pc:sldChg chg="del">
        <pc:chgData name="Caleb Patton" userId="S::calebpatton@unr.edu::3edfa626-ba47-4847-847b-f1c49c5a8094" providerId="AD" clId="Web-{8A220E5C-B0F5-AEDE-EB93-37435BCC8D3F}" dt="2024-12-18T20:47:42.106" v="3"/>
        <pc:sldMkLst>
          <pc:docMk/>
          <pc:sldMk cId="4122082860" sldId="2711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8B422-A984-46E1-B064-B9171D60700A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DDEC4-000F-4285-89E2-D01DF215D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34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87E8AC-6EFF-4710-A6BC-80C9D9447F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587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8269C-DF8F-D741-8B30-9B84A9CA3FCD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Hyung-Jin Yoon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B41926-D933-4BE5-AD23-3202FA4EE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399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4DF266-FD94-FF47-86AA-C0DB7B3D6F52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Hyung-Jin Yoon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B41926-D933-4BE5-AD23-3202FA4EE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27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A44E63-0C2B-A14E-83DF-B2E5F8BCB19A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Hyung-Jin Yoon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B41926-D933-4BE5-AD23-3202FA4EE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84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145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9945-27C9-4C54-A4CF-655E980FFE7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F71DD-0A9A-442B-834F-98BF4AFB0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9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49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98D3C1-047C-CB49-B756-4BF8FDB5434A}" type="datetime1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Hyung-Jin Yoon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B41926-D933-4BE5-AD23-3202FA4EE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3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145F7C-82AB-4D40-B82A-FA49E4029B5A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Hyung-Jin Yoon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B41926-D933-4BE5-AD23-3202FA4EE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3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A58C37-6EA9-094E-A6CF-205145815E0E}" type="datetime1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Hyung-Jin Yoon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B41926-D933-4BE5-AD23-3202FA4EE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0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3B99CE-15A3-E044-AE01-1F16BB8A0FBD}" type="datetime1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Hyung-Jin Yoon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B41926-D933-4BE5-AD23-3202FA4EE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982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0105830-5DCD-2546-B43D-4B10863BE2C2}" type="datetime1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Hyung-Jin Yoon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B41926-D933-4BE5-AD23-3202FA4EE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78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538492-0CFC-C744-9A47-93AEEA4BD8E8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Hyung-Jin Yoon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B41926-D933-4BE5-AD23-3202FA4EE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7EA34BA-C608-F64A-9617-37EA8B7FF065}" type="datetime1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Hyung-Jin Yoon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B41926-D933-4BE5-AD23-3202FA4EE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1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61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58.xml"/><Relationship Id="rId7" Type="http://schemas.openxmlformats.org/officeDocument/2006/relationships/image" Target="../media/image49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48.pn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59.xml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62.xml"/><Relationship Id="rId7" Type="http://schemas.openxmlformats.org/officeDocument/2006/relationships/image" Target="../media/image50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54.png"/><Relationship Id="rId5" Type="http://schemas.openxmlformats.org/officeDocument/2006/relationships/tags" Target="../tags/tag64.xml"/><Relationship Id="rId10" Type="http://schemas.openxmlformats.org/officeDocument/2006/relationships/image" Target="../media/image53.png"/><Relationship Id="rId4" Type="http://schemas.openxmlformats.org/officeDocument/2006/relationships/tags" Target="../tags/tag63.xml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67.xml"/><Relationship Id="rId7" Type="http://schemas.openxmlformats.org/officeDocument/2006/relationships/image" Target="../media/image55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59.png"/><Relationship Id="rId5" Type="http://schemas.openxmlformats.org/officeDocument/2006/relationships/tags" Target="../tags/tag69.xml"/><Relationship Id="rId10" Type="http://schemas.openxmlformats.org/officeDocument/2006/relationships/image" Target="../media/image58.png"/><Relationship Id="rId4" Type="http://schemas.openxmlformats.org/officeDocument/2006/relationships/tags" Target="../tags/tag68.xml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63.png"/><Relationship Id="rId3" Type="http://schemas.openxmlformats.org/officeDocument/2006/relationships/tags" Target="../tags/tag73.xml"/><Relationship Id="rId21" Type="http://schemas.openxmlformats.org/officeDocument/2006/relationships/image" Target="../media/image66.png"/><Relationship Id="rId7" Type="http://schemas.openxmlformats.org/officeDocument/2006/relationships/tags" Target="../tags/tag77.xml"/><Relationship Id="rId12" Type="http://schemas.openxmlformats.org/officeDocument/2006/relationships/tags" Target="../tags/tag82.xml"/><Relationship Id="rId17" Type="http://schemas.openxmlformats.org/officeDocument/2006/relationships/image" Target="../media/image62.png"/><Relationship Id="rId2" Type="http://schemas.openxmlformats.org/officeDocument/2006/relationships/tags" Target="../tags/tag72.xml"/><Relationship Id="rId16" Type="http://schemas.openxmlformats.org/officeDocument/2006/relationships/image" Target="../media/image29.png"/><Relationship Id="rId20" Type="http://schemas.openxmlformats.org/officeDocument/2006/relationships/image" Target="../media/image65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24" Type="http://schemas.openxmlformats.org/officeDocument/2006/relationships/image" Target="../media/image69.png"/><Relationship Id="rId5" Type="http://schemas.openxmlformats.org/officeDocument/2006/relationships/tags" Target="../tags/tag75.xml"/><Relationship Id="rId15" Type="http://schemas.openxmlformats.org/officeDocument/2006/relationships/image" Target="../media/image61.png"/><Relationship Id="rId23" Type="http://schemas.openxmlformats.org/officeDocument/2006/relationships/image" Target="../media/image68.png"/><Relationship Id="rId10" Type="http://schemas.openxmlformats.org/officeDocument/2006/relationships/tags" Target="../tags/tag80.xml"/><Relationship Id="rId19" Type="http://schemas.openxmlformats.org/officeDocument/2006/relationships/image" Target="../media/image64.png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image" Target="../media/image60.png"/><Relationship Id="rId22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85.xml"/><Relationship Id="rId7" Type="http://schemas.openxmlformats.org/officeDocument/2006/relationships/image" Target="../media/image70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63.pn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8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7.xml"/><Relationship Id="rId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image" Target="../media/image76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93.xml"/><Relationship Id="rId7" Type="http://schemas.openxmlformats.org/officeDocument/2006/relationships/image" Target="../media/image78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77.pn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94.xml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97.xml"/><Relationship Id="rId7" Type="http://schemas.openxmlformats.org/officeDocument/2006/relationships/image" Target="../media/image81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85.png"/><Relationship Id="rId5" Type="http://schemas.openxmlformats.org/officeDocument/2006/relationships/tags" Target="../tags/tag99.xml"/><Relationship Id="rId10" Type="http://schemas.openxmlformats.org/officeDocument/2006/relationships/image" Target="../media/image84.png"/><Relationship Id="rId4" Type="http://schemas.openxmlformats.org/officeDocument/2006/relationships/tags" Target="../tags/tag98.xml"/><Relationship Id="rId9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3.png"/><Relationship Id="rId17" Type="http://schemas.openxmlformats.org/officeDocument/2006/relationships/image" Target="../media/image8.png"/><Relationship Id="rId2" Type="http://schemas.openxmlformats.org/officeDocument/2006/relationships/tags" Target="../tags/tag2.xml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.png"/><Relationship Id="rId5" Type="http://schemas.openxmlformats.org/officeDocument/2006/relationships/tags" Target="../tags/tag5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13.xml"/><Relationship Id="rId19" Type="http://schemas.openxmlformats.org/officeDocument/2006/relationships/image" Target="../media/image10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102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image" Target="../media/image63.png"/><Relationship Id="rId5" Type="http://schemas.openxmlformats.org/officeDocument/2006/relationships/tags" Target="../tags/tag104.xml"/><Relationship Id="rId10" Type="http://schemas.openxmlformats.org/officeDocument/2006/relationships/image" Target="../media/image88.png"/><Relationship Id="rId4" Type="http://schemas.openxmlformats.org/officeDocument/2006/relationships/tags" Target="../tags/tag103.xml"/><Relationship Id="rId9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tags" Target="../tags/tag107.xml"/><Relationship Id="rId16" Type="http://schemas.openxmlformats.org/officeDocument/2006/relationships/image" Target="../media/image94.png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image" Target="../media/image89.png"/><Relationship Id="rId5" Type="http://schemas.openxmlformats.org/officeDocument/2006/relationships/tags" Target="../tags/tag110.xml"/><Relationship Id="rId15" Type="http://schemas.openxmlformats.org/officeDocument/2006/relationships/image" Target="../media/image93.png"/><Relationship Id="rId10" Type="http://schemas.openxmlformats.org/officeDocument/2006/relationships/slideLayout" Target="../slideLayouts/slideLayout13.xml"/><Relationship Id="rId19" Type="http://schemas.openxmlformats.org/officeDocument/2006/relationships/image" Target="../media/image97.png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117.xml"/><Relationship Id="rId7" Type="http://schemas.openxmlformats.org/officeDocument/2006/relationships/image" Target="../media/image93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01.png"/><Relationship Id="rId5" Type="http://schemas.openxmlformats.org/officeDocument/2006/relationships/tags" Target="../tags/tag119.xml"/><Relationship Id="rId10" Type="http://schemas.openxmlformats.org/officeDocument/2006/relationships/image" Target="../media/image100.png"/><Relationship Id="rId4" Type="http://schemas.openxmlformats.org/officeDocument/2006/relationships/tags" Target="../tags/tag118.xml"/><Relationship Id="rId9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122.xml"/><Relationship Id="rId7" Type="http://schemas.openxmlformats.org/officeDocument/2006/relationships/image" Target="../media/image102.png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06.png"/><Relationship Id="rId5" Type="http://schemas.openxmlformats.org/officeDocument/2006/relationships/tags" Target="../tags/tag124.xml"/><Relationship Id="rId10" Type="http://schemas.openxmlformats.org/officeDocument/2006/relationships/image" Target="../media/image105.png"/><Relationship Id="rId4" Type="http://schemas.openxmlformats.org/officeDocument/2006/relationships/tags" Target="../tags/tag123.xml"/><Relationship Id="rId9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6.png"/><Relationship Id="rId3" Type="http://schemas.openxmlformats.org/officeDocument/2006/relationships/tags" Target="../tags/tag12.xml"/><Relationship Id="rId21" Type="http://schemas.openxmlformats.org/officeDocument/2006/relationships/image" Target="../media/image10.png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image" Target="../media/image5.png"/><Relationship Id="rId25" Type="http://schemas.openxmlformats.org/officeDocument/2006/relationships/image" Target="../media/image16.png"/><Relationship Id="rId2" Type="http://schemas.openxmlformats.org/officeDocument/2006/relationships/tags" Target="../tags/tag11.xml"/><Relationship Id="rId16" Type="http://schemas.openxmlformats.org/officeDocument/2006/relationships/image" Target="../media/image4.png"/><Relationship Id="rId20" Type="http://schemas.openxmlformats.org/officeDocument/2006/relationships/image" Target="../media/image13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24" Type="http://schemas.openxmlformats.org/officeDocument/2006/relationships/image" Target="../media/image15.png"/><Relationship Id="rId5" Type="http://schemas.openxmlformats.org/officeDocument/2006/relationships/tags" Target="../tags/tag14.xml"/><Relationship Id="rId15" Type="http://schemas.openxmlformats.org/officeDocument/2006/relationships/image" Target="../media/image3.png"/><Relationship Id="rId23" Type="http://schemas.openxmlformats.org/officeDocument/2006/relationships/image" Target="../media/image14.png"/><Relationship Id="rId10" Type="http://schemas.openxmlformats.org/officeDocument/2006/relationships/tags" Target="../tags/tag19.xml"/><Relationship Id="rId19" Type="http://schemas.openxmlformats.org/officeDocument/2006/relationships/image" Target="../media/image12.png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image" Target="../media/image2.png"/><Relationship Id="rId2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tags" Target="../tags/tag24.xml"/><Relationship Id="rId21" Type="http://schemas.openxmlformats.org/officeDocument/2006/relationships/image" Target="../media/image25.png"/><Relationship Id="rId7" Type="http://schemas.openxmlformats.org/officeDocument/2006/relationships/tags" Target="../tags/tag2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21.png"/><Relationship Id="rId2" Type="http://schemas.openxmlformats.org/officeDocument/2006/relationships/tags" Target="../tags/tag2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5" Type="http://schemas.openxmlformats.org/officeDocument/2006/relationships/tags" Target="../tags/tag26.xml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tags" Target="../tags/tag31.xml"/><Relationship Id="rId19" Type="http://schemas.openxmlformats.org/officeDocument/2006/relationships/image" Target="../media/image23.png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tags" Target="../tags/tag35.xml"/><Relationship Id="rId7" Type="http://schemas.openxmlformats.org/officeDocument/2006/relationships/image" Target="../media/image29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36.xml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35.png"/><Relationship Id="rId17" Type="http://schemas.openxmlformats.org/officeDocument/2006/relationships/image" Target="../media/image40.jpeg"/><Relationship Id="rId2" Type="http://schemas.openxmlformats.org/officeDocument/2006/relationships/tags" Target="../tags/tag41.xml"/><Relationship Id="rId16" Type="http://schemas.openxmlformats.org/officeDocument/2006/relationships/image" Target="../media/image39.png"/><Relationship Id="rId20" Type="http://schemas.openxmlformats.org/officeDocument/2006/relationships/image" Target="../media/image34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33.png"/><Relationship Id="rId5" Type="http://schemas.openxmlformats.org/officeDocument/2006/relationships/tags" Target="../tags/tag44.xml"/><Relationship Id="rId15" Type="http://schemas.openxmlformats.org/officeDocument/2006/relationships/image" Target="../media/image38.png"/><Relationship Id="rId10" Type="http://schemas.openxmlformats.org/officeDocument/2006/relationships/slideLayout" Target="../slideLayouts/slideLayout13.xml"/><Relationship Id="rId19" Type="http://schemas.openxmlformats.org/officeDocument/2006/relationships/image" Target="../media/image42.png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46.png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image" Target="../media/image45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image" Target="../media/image44.png"/><Relationship Id="rId5" Type="http://schemas.openxmlformats.org/officeDocument/2006/relationships/tags" Target="../tags/tag53.xml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tags" Target="../tags/tag52.xml"/><Relationship Id="rId9" Type="http://schemas.openxmlformats.org/officeDocument/2006/relationships/image" Target="../media/image33.png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ROS22_1196_VI_i">
            <a:hlinkClick r:id="" action="ppaction://media"/>
            <a:extLst>
              <a:ext uri="{FF2B5EF4-FFF2-40B4-BE49-F238E27FC236}">
                <a16:creationId xmlns:a16="http://schemas.microsoft.com/office/drawing/2014/main" id="{5EB1C411-017F-01EB-CB79-39FFDC592B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4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69CE65-3B49-C9F1-D5E7-6C52D8D9F8D6}"/>
              </a:ext>
            </a:extLst>
          </p:cNvPr>
          <p:cNvSpPr/>
          <p:nvPr/>
        </p:nvSpPr>
        <p:spPr>
          <a:xfrm>
            <a:off x="572120" y="3677048"/>
            <a:ext cx="5216122" cy="25126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A150B-366D-9791-90C2-66708BC3427C}"/>
              </a:ext>
            </a:extLst>
          </p:cNvPr>
          <p:cNvSpPr/>
          <p:nvPr/>
        </p:nvSpPr>
        <p:spPr>
          <a:xfrm>
            <a:off x="5788242" y="3677048"/>
            <a:ext cx="5760867" cy="251267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59899-9EFE-D3C5-A846-C7B2C4A66065}"/>
              </a:ext>
            </a:extLst>
          </p:cNvPr>
          <p:cNvSpPr txBox="1"/>
          <p:nvPr/>
        </p:nvSpPr>
        <p:spPr>
          <a:xfrm>
            <a:off x="572120" y="3686994"/>
            <a:ext cx="5349536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Second-order information is coupled.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Fusion center or multiple inner loops required to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approximate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the Newton step.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Uniform computation schemes.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Synchronization is needed.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AD6A7-8886-8A2D-544E-A5D5A54FD05A}"/>
              </a:ext>
            </a:extLst>
          </p:cNvPr>
          <p:cNvSpPr txBox="1"/>
          <p:nvPr/>
        </p:nvSpPr>
        <p:spPr>
          <a:xfrm>
            <a:off x="6004264" y="3696940"/>
            <a:ext cx="5349536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Decoupled curvature (block-diagonal Hessian).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No additional comm. loops needed for the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exact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Newton step.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comp. schemes selection.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Asynchronous implementation.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452D9A-ABA3-86C4-C9E8-950CD37BF3D5}"/>
              </a:ext>
            </a:extLst>
          </p:cNvPr>
          <p:cNvSpPr txBox="1"/>
          <p:nvPr/>
        </p:nvSpPr>
        <p:spPr>
          <a:xfrm>
            <a:off x="838200" y="2892397"/>
            <a:ext cx="36519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Existing works                 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9070A0-1BC0-C002-32C6-30992B458151}"/>
              </a:ext>
            </a:extLst>
          </p:cNvPr>
          <p:cNvSpPr txBox="1"/>
          <p:nvPr/>
        </p:nvSpPr>
        <p:spPr>
          <a:xfrm>
            <a:off x="6379346" y="2892397"/>
            <a:ext cx="45063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Our framework                           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5F79F0-7A7B-621D-AFB8-CD3B807B9B3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111" y="2983918"/>
            <a:ext cx="1205714" cy="3295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2557FA-3C61-50E9-9068-9202C2176AF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657" y="2983918"/>
            <a:ext cx="1996190" cy="3295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BDD660-4A5A-3715-18C1-92011A97D76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429" y="1567028"/>
            <a:ext cx="1577143" cy="2118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DB1BDE-21AB-0DE2-ACC6-4F0BEAB2A33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571" y="2342514"/>
            <a:ext cx="1462857" cy="2422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0FC493-319D-7397-4FC2-EC49F618CBAE}"/>
              </a:ext>
            </a:extLst>
          </p:cNvPr>
          <p:cNvSpPr txBox="1"/>
          <p:nvPr/>
        </p:nvSpPr>
        <p:spPr>
          <a:xfrm>
            <a:off x="838200" y="1272823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Replace with: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5C44C9-1403-F71B-9EE0-C4AFD7D39F05}"/>
              </a:ext>
            </a:extLst>
          </p:cNvPr>
          <p:cNvSpPr txBox="1"/>
          <p:nvPr/>
        </p:nvSpPr>
        <p:spPr>
          <a:xfrm>
            <a:off x="838200" y="2000152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where:</a:t>
            </a:r>
          </a:p>
        </p:txBody>
      </p:sp>
    </p:spTree>
    <p:extLst>
      <p:ext uri="{BB962C8B-B14F-4D97-AF65-F5344CB8AC3E}">
        <p14:creationId xmlns:p14="http://schemas.microsoft.com/office/powerpoint/2010/main" val="155019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 general framework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E23041-5D5A-4708-644C-A5F90BF756A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858" y="2003383"/>
            <a:ext cx="4150476" cy="337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68058D-80EB-6BAB-AEA9-A4BE1F5A488C}"/>
              </a:ext>
            </a:extLst>
          </p:cNvPr>
          <p:cNvSpPr txBox="1"/>
          <p:nvPr/>
        </p:nvSpPr>
        <p:spPr>
          <a:xfrm>
            <a:off x="838200" y="1318996"/>
            <a:ext cx="37818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Recall the curvature matrix: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19084B05-16CA-D5D6-F14D-56E4CA4E6AA8}"/>
              </a:ext>
            </a:extLst>
          </p:cNvPr>
          <p:cNvSpPr/>
          <p:nvPr/>
        </p:nvSpPr>
        <p:spPr>
          <a:xfrm rot="5400000" flipH="1">
            <a:off x="4880459" y="2220955"/>
            <a:ext cx="103075" cy="342216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AE00B8-6E12-23FA-9B33-415CFB3793AF}"/>
              </a:ext>
            </a:extLst>
          </p:cNvPr>
          <p:cNvSpPr txBox="1"/>
          <p:nvPr/>
        </p:nvSpPr>
        <p:spPr>
          <a:xfrm>
            <a:off x="2044145" y="2412470"/>
            <a:ext cx="3265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time-varying, block-diagonal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9E7E4C-77F4-7908-1976-C7B0F732C6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54" y="3310502"/>
            <a:ext cx="3878092" cy="1706669"/>
          </a:xfrm>
          <a:prstGeom prst="rect">
            <a:avLst/>
          </a:prstGeom>
        </p:spPr>
      </p:pic>
      <p:sp>
        <p:nvSpPr>
          <p:cNvPr id="21" name="Left Brace 20">
            <a:extLst>
              <a:ext uri="{FF2B5EF4-FFF2-40B4-BE49-F238E27FC236}">
                <a16:creationId xmlns:a16="http://schemas.microsoft.com/office/drawing/2014/main" id="{F0BBE11B-FADB-C3B0-5F02-67EC2E75A56F}"/>
              </a:ext>
            </a:extLst>
          </p:cNvPr>
          <p:cNvSpPr/>
          <p:nvPr/>
        </p:nvSpPr>
        <p:spPr>
          <a:xfrm rot="5400000" flipH="1">
            <a:off x="6432183" y="1616373"/>
            <a:ext cx="84024" cy="1549460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66EF8B-789F-814E-B22B-75878970F756}"/>
              </a:ext>
            </a:extLst>
          </p:cNvPr>
          <p:cNvSpPr txBox="1"/>
          <p:nvPr/>
        </p:nvSpPr>
        <p:spPr>
          <a:xfrm>
            <a:off x="5309879" y="2421981"/>
            <a:ext cx="301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constant network topology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CDEE0E5A-9149-649F-C2C5-F81745CCB97C}"/>
              </a:ext>
            </a:extLst>
          </p:cNvPr>
          <p:cNvSpPr/>
          <p:nvPr/>
        </p:nvSpPr>
        <p:spPr>
          <a:xfrm rot="16200000" flipH="1">
            <a:off x="8008817" y="1780738"/>
            <a:ext cx="103075" cy="342216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9B99DF-33ED-A25C-C938-FF461B9A2F39}"/>
              </a:ext>
            </a:extLst>
          </p:cNvPr>
          <p:cNvSpPr txBox="1"/>
          <p:nvPr/>
        </p:nvSpPr>
        <p:spPr>
          <a:xfrm>
            <a:off x="7248924" y="1511332"/>
            <a:ext cx="3564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tuning for step sizes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773E3E-801E-1382-F6BA-5084F6147B37}"/>
              </a:ext>
            </a:extLst>
          </p:cNvPr>
          <p:cNvSpPr txBox="1"/>
          <p:nvPr/>
        </p:nvSpPr>
        <p:spPr>
          <a:xfrm>
            <a:off x="838200" y="2870877"/>
            <a:ext cx="33827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To specify the curvature: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FE56CC-D430-BEE4-A20D-976F6C3F4FC8}"/>
              </a:ext>
            </a:extLst>
          </p:cNvPr>
          <p:cNvSpPr txBox="1"/>
          <p:nvPr/>
        </p:nvSpPr>
        <p:spPr>
          <a:xfrm>
            <a:off x="779657" y="5542310"/>
            <a:ext cx="23519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Gradient descent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8D18CA-1A68-DDCF-45AB-2E5E1A772EE5}"/>
              </a:ext>
            </a:extLst>
          </p:cNvPr>
          <p:cNvSpPr txBox="1"/>
          <p:nvPr/>
        </p:nvSpPr>
        <p:spPr>
          <a:xfrm>
            <a:off x="5058847" y="5523562"/>
            <a:ext cx="247535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Newton’s method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93D348-9556-18C6-8175-106B2F596890}"/>
              </a:ext>
            </a:extLst>
          </p:cNvPr>
          <p:cNvSpPr/>
          <p:nvPr/>
        </p:nvSpPr>
        <p:spPr>
          <a:xfrm>
            <a:off x="779657" y="5521955"/>
            <a:ext cx="2351926" cy="5184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DFDCD9-5E9A-92C3-D4AD-2FE42A813CDE}"/>
              </a:ext>
            </a:extLst>
          </p:cNvPr>
          <p:cNvSpPr/>
          <p:nvPr/>
        </p:nvSpPr>
        <p:spPr>
          <a:xfrm>
            <a:off x="5103105" y="5521955"/>
            <a:ext cx="2475357" cy="5184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DCBDE29-4318-C8F0-2BE9-A297FD31B0A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523239" y="6153914"/>
            <a:ext cx="864762" cy="3371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03548FF-E4A8-D7D0-03C7-5EEA0795250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308886" y="6150104"/>
            <a:ext cx="1889524" cy="3447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EB61BB-4E57-EAF3-055F-6163C1D926F3}"/>
              </a:ext>
            </a:extLst>
          </p:cNvPr>
          <p:cNvSpPr txBox="1"/>
          <p:nvPr/>
        </p:nvSpPr>
        <p:spPr>
          <a:xfrm>
            <a:off x="9549984" y="5521955"/>
            <a:ext cx="19848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quasi-Newton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9BF2758-0001-081D-2F7E-6A743B994646}"/>
              </a:ext>
            </a:extLst>
          </p:cNvPr>
          <p:cNvSpPr/>
          <p:nvPr/>
        </p:nvSpPr>
        <p:spPr>
          <a:xfrm>
            <a:off x="9590560" y="5538472"/>
            <a:ext cx="1922230" cy="5184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FDC1E8B-F1CD-CC8D-BF12-4A9E48369AA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119295" y="6170432"/>
            <a:ext cx="761905" cy="33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A12C09-4472-E607-88C8-BC78AFE1BA4A}"/>
              </a:ext>
            </a:extLst>
          </p:cNvPr>
          <p:cNvSpPr txBox="1"/>
          <p:nvPr/>
        </p:nvSpPr>
        <p:spPr>
          <a:xfrm>
            <a:off x="8737501" y="3554945"/>
            <a:ext cx="1624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Only possible after the decoupling!</a:t>
            </a:r>
          </a:p>
        </p:txBody>
      </p:sp>
    </p:spTree>
    <p:extLst>
      <p:ext uri="{BB962C8B-B14F-4D97-AF65-F5344CB8AC3E}">
        <p14:creationId xmlns:p14="http://schemas.microsoft.com/office/powerpoint/2010/main" val="34044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/>
      <p:bldP spid="21" grpId="0" animBg="1"/>
      <p:bldP spid="22" grpId="0"/>
      <p:bldP spid="23" grpId="0" animBg="1"/>
      <p:bldP spid="24" grpId="0"/>
      <p:bldP spid="25" grpId="0"/>
      <p:bldP spid="26" grpId="0"/>
      <p:bldP spid="27" grpId="0"/>
      <p:bldP spid="28" grpId="0" animBg="1"/>
      <p:bldP spid="29" grpId="0" animBg="1"/>
      <p:bldP spid="32" grpId="0"/>
      <p:bldP spid="33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Quasi-Newton methods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DBB4CC-5867-3F80-293E-7AE2134C8EE1}"/>
              </a:ext>
            </a:extLst>
          </p:cNvPr>
          <p:cNvSpPr txBox="1"/>
          <p:nvPr/>
        </p:nvSpPr>
        <p:spPr>
          <a:xfrm>
            <a:off x="-88777" y="6644059"/>
            <a:ext cx="8844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[2]. Y. Li, P. G. Voulgaris and N. M. Freris, "A Communication Efficient Quasi-Newton Method for Large-Scale Distributed Multi-Agent Optimization," </a:t>
            </a:r>
            <a:r>
              <a:rPr lang="en-US" sz="100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ICASSP, 2022</a:t>
            </a:r>
            <a:r>
              <a:rPr lang="en-US" sz="80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854057-7C8E-9DAB-B81B-FEF43922C6F5}"/>
              </a:ext>
            </a:extLst>
          </p:cNvPr>
          <p:cNvSpPr txBox="1"/>
          <p:nvPr/>
        </p:nvSpPr>
        <p:spPr>
          <a:xfrm>
            <a:off x="838200" y="1247385"/>
            <a:ext cx="11245386" cy="2283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A class of methods, most popular ones include BFGS and L-BFGS.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Cannot be directly used in decentralized networks.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lang="en-US" sz="25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 ones build on              , which incur inner loops and            comp. costs.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E54A14-3937-44D9-4AA8-81CDA9AA26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452" y="3233397"/>
            <a:ext cx="979048" cy="232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0B5673-3C8B-CDB2-F7CA-C170D487DB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952" y="3098692"/>
            <a:ext cx="763810" cy="3409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EECF17-E2FC-ECAF-CB06-79FC5E7BB7E2}"/>
              </a:ext>
            </a:extLst>
          </p:cNvPr>
          <p:cNvSpPr/>
          <p:nvPr/>
        </p:nvSpPr>
        <p:spPr>
          <a:xfrm>
            <a:off x="838200" y="3542099"/>
            <a:ext cx="11077071" cy="28105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A9B85A-DE59-431F-FE88-8C37353006E9}"/>
              </a:ext>
            </a:extLst>
          </p:cNvPr>
          <p:cNvSpPr txBox="1"/>
          <p:nvPr/>
        </p:nvSpPr>
        <p:spPr>
          <a:xfrm>
            <a:off x="976543" y="3818711"/>
            <a:ext cx="15119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Our work: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CDAEC0-26E4-B176-3402-732074E00F63}"/>
              </a:ext>
            </a:extLst>
          </p:cNvPr>
          <p:cNvSpPr txBox="1"/>
          <p:nvPr/>
        </p:nvSpPr>
        <p:spPr>
          <a:xfrm>
            <a:off x="1518637" y="4030395"/>
            <a:ext cx="9018816" cy="2283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Directly approximate the Hessian of     , as opposed to                . 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No inner-loops required.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Reduced computational costs.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83B349-D9F2-D448-4861-0B8DFF7894F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95" y="4362143"/>
            <a:ext cx="1146667" cy="34095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E7F5ED-BA31-0B3E-B2FC-F1823504EAC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567" y="4387633"/>
            <a:ext cx="293334" cy="260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55570C-11DE-8BC1-C4F2-2C0CC3352FA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705" y="5893878"/>
            <a:ext cx="2200001" cy="36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7448F9-5133-1F12-D206-D6F58BF106C2}"/>
              </a:ext>
            </a:extLst>
          </p:cNvPr>
          <p:cNvSpPr txBox="1"/>
          <p:nvPr/>
        </p:nvSpPr>
        <p:spPr>
          <a:xfrm>
            <a:off x="-88778" y="6491417"/>
            <a:ext cx="117806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M. Eisen, A. Mokhtari and A. Ribeiro, "Decentralized Quasi-Newton Methods," in IEEE Transactions on Signal Processing, 2017.</a:t>
            </a:r>
            <a:endParaRPr 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84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Efficient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AD0AD5-96D6-CC35-7B91-91BAC6D40D22}"/>
              </a:ext>
            </a:extLst>
          </p:cNvPr>
          <p:cNvSpPr txBox="1"/>
          <p:nvPr/>
        </p:nvSpPr>
        <p:spPr>
          <a:xfrm>
            <a:off x="838200" y="1401490"/>
            <a:ext cx="106714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Recall          , which encodes the coupling/consensus. Additional updates/storage?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CD9F70-FB5B-8B61-F4C2-53DF76D29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69" y="1474302"/>
            <a:ext cx="641905" cy="3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58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Efficient 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5A501-A763-BD61-1C79-05B531B758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1" y="1322642"/>
            <a:ext cx="10887622" cy="7390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366C11-0893-E51D-7351-5F98F6DB2DF2}"/>
              </a:ext>
            </a:extLst>
          </p:cNvPr>
          <p:cNvSpPr/>
          <p:nvPr/>
        </p:nvSpPr>
        <p:spPr>
          <a:xfrm>
            <a:off x="366660" y="3973246"/>
            <a:ext cx="11576491" cy="25126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B4267-011D-B28B-6503-5819A83B335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441" y="4133313"/>
            <a:ext cx="3751620" cy="1564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D1793D-8980-8521-26F6-732E483CF2E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572406" y="4118150"/>
            <a:ext cx="156190" cy="76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9E8941-3264-FBFA-34B4-AB6C86491F35}"/>
              </a:ext>
            </a:extLst>
          </p:cNvPr>
          <p:cNvSpPr txBox="1"/>
          <p:nvPr/>
        </p:nvSpPr>
        <p:spPr>
          <a:xfrm>
            <a:off x="6351838" y="4204203"/>
            <a:ext cx="1156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2-block </a:t>
            </a:r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5D3ABC-11AA-4FC5-988D-A56637632D6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546537" y="4090966"/>
            <a:ext cx="4100571" cy="2357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100173-5BFF-5A9B-8E77-85FCEFF12BC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327612" y="4148137"/>
            <a:ext cx="153167" cy="12594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8860FB-7900-C9D7-E4E8-25E5ED75A1CE}"/>
              </a:ext>
            </a:extLst>
          </p:cNvPr>
          <p:cNvSpPr txBox="1"/>
          <p:nvPr/>
        </p:nvSpPr>
        <p:spPr>
          <a:xfrm>
            <a:off x="365710" y="4414131"/>
            <a:ext cx="1156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3-block </a:t>
            </a:r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751B0F-C560-E95B-38B9-D5BDC93FBCD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847755" y="5074643"/>
            <a:ext cx="476190" cy="1771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CC885FB-BBBC-0D4E-29C9-12B633D789AB}"/>
              </a:ext>
            </a:extLst>
          </p:cNvPr>
          <p:cNvSpPr/>
          <p:nvPr/>
        </p:nvSpPr>
        <p:spPr>
          <a:xfrm>
            <a:off x="366662" y="2217713"/>
            <a:ext cx="11576489" cy="17935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1C29EF4-5A94-0CC4-9949-C8297BDC57E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661465" y="2351140"/>
            <a:ext cx="1506667" cy="760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A1A4900-4049-EDF8-F45E-121284B6D96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619561" y="3282600"/>
            <a:ext cx="1548571" cy="38095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9E9C6D1-DA61-4E25-7343-3BE126F7B081}"/>
              </a:ext>
            </a:extLst>
          </p:cNvPr>
          <p:cNvSpPr/>
          <p:nvPr/>
        </p:nvSpPr>
        <p:spPr>
          <a:xfrm>
            <a:off x="1522433" y="2242628"/>
            <a:ext cx="1784733" cy="1574594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88FAC6-5A19-4EB0-8B9A-66BBD06CD77A}"/>
              </a:ext>
            </a:extLst>
          </p:cNvPr>
          <p:cNvSpPr txBox="1"/>
          <p:nvPr/>
        </p:nvSpPr>
        <p:spPr>
          <a:xfrm>
            <a:off x="3958857" y="2161027"/>
            <a:ext cx="2126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reduced dimension, reduced storage costs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2DB03E-3B9E-3B89-F05A-7A1B3F32279D}"/>
              </a:ext>
            </a:extLst>
          </p:cNvPr>
          <p:cNvSpPr txBox="1"/>
          <p:nvPr/>
        </p:nvSpPr>
        <p:spPr>
          <a:xfrm>
            <a:off x="3958857" y="3171725"/>
            <a:ext cx="2409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eliminates the explicit z-updates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2062188-4AC0-4604-8738-1E2F7FCA5344}"/>
              </a:ext>
            </a:extLst>
          </p:cNvPr>
          <p:cNvCxnSpPr>
            <a:cxnSpLocks/>
          </p:cNvCxnSpPr>
          <p:nvPr/>
        </p:nvCxnSpPr>
        <p:spPr>
          <a:xfrm flipV="1">
            <a:off x="3402769" y="2679064"/>
            <a:ext cx="501546" cy="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2ABF17C-D2A3-0799-E2E1-16997FDFCAF3}"/>
              </a:ext>
            </a:extLst>
          </p:cNvPr>
          <p:cNvCxnSpPr/>
          <p:nvPr/>
        </p:nvCxnSpPr>
        <p:spPr>
          <a:xfrm flipV="1">
            <a:off x="3402769" y="3484576"/>
            <a:ext cx="501546" cy="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857BFE6-50FE-F1E5-E157-86F0CE94EFDF}"/>
              </a:ext>
            </a:extLst>
          </p:cNvPr>
          <p:cNvSpPr txBox="1"/>
          <p:nvPr/>
        </p:nvSpPr>
        <p:spPr>
          <a:xfrm>
            <a:off x="6450954" y="2209200"/>
            <a:ext cx="4876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Combine dual variables from edges to agents: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708C0D9-E9A5-B00A-6160-92E6C2A96AD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8275423" y="2882872"/>
            <a:ext cx="1460952" cy="34857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0BB2464-CCC8-91C1-477A-58D418492EB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957690" y="2918868"/>
            <a:ext cx="1003810" cy="28381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2128ADB-6384-A1BA-69E2-037DB3C8857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0050298" y="2915686"/>
            <a:ext cx="954286" cy="23047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4B9AE6C-8928-782E-5CB6-F04DDC8F615F}"/>
              </a:ext>
            </a:extLst>
          </p:cNvPr>
          <p:cNvSpPr txBox="1"/>
          <p:nvPr/>
        </p:nvSpPr>
        <p:spPr>
          <a:xfrm>
            <a:off x="6808277" y="319854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store at agents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333D7F-A299-0F13-84D3-3477B09BF9E1}"/>
              </a:ext>
            </a:extLst>
          </p:cNvPr>
          <p:cNvSpPr txBox="1"/>
          <p:nvPr/>
        </p:nvSpPr>
        <p:spPr>
          <a:xfrm>
            <a:off x="9841444" y="317172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store at edges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DC94B7B-B5D3-CADB-CA28-B1B24470FEDA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7792441" y="6080663"/>
            <a:ext cx="1916952" cy="233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16C2BC-22F3-210C-DB39-A7FE09BDFEA6}"/>
              </a:ext>
            </a:extLst>
          </p:cNvPr>
          <p:cNvSpPr txBox="1"/>
          <p:nvPr/>
        </p:nvSpPr>
        <p:spPr>
          <a:xfrm>
            <a:off x="-19573" y="6588232"/>
            <a:ext cx="11658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Y. Li, P. Voulgaris, D. Stipanović, N. M. Freris, "Communication efficient curvature aided primal-dual algorithms for decentralized optimization," to appear in </a:t>
            </a:r>
            <a:r>
              <a:rPr lang="en-US" sz="1000" b="0" i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Automatic </a:t>
            </a:r>
            <a:r>
              <a:rPr lang="en-US" sz="1000" i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000" b="0" i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ontrol</a:t>
            </a:r>
            <a:r>
              <a:rPr lang="en-US" sz="10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2023.</a:t>
            </a: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12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6" grpId="0"/>
      <p:bldP spid="18" grpId="0" animBg="1"/>
      <p:bldP spid="38" grpId="0" animBg="1"/>
      <p:bldP spid="39" grpId="0"/>
      <p:bldP spid="40" grpId="0"/>
      <p:bldP spid="43" grpId="0"/>
      <p:bldP spid="47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4064A-5120-2B65-0B59-855EC045D5F8}"/>
              </a:ext>
            </a:extLst>
          </p:cNvPr>
          <p:cNvSpPr txBox="1"/>
          <p:nvPr/>
        </p:nvSpPr>
        <p:spPr>
          <a:xfrm>
            <a:off x="1255602" y="1529954"/>
            <a:ext cx="24240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EC3E29-0362-F4CB-218C-86524D80E2A6}"/>
              </a:ext>
            </a:extLst>
          </p:cNvPr>
          <p:cNvSpPr txBox="1"/>
          <p:nvPr/>
        </p:nvSpPr>
        <p:spPr>
          <a:xfrm>
            <a:off x="1255602" y="2007008"/>
            <a:ext cx="4256183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432FF"/>
              </a:buClr>
              <a:buFont typeface="System Font Regular"/>
              <a:buChar char="X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Inner loops (extra comm. costs)</a:t>
            </a:r>
          </a:p>
          <a:p>
            <a:pPr marL="285750" indent="-285750">
              <a:lnSpc>
                <a:spcPct val="150000"/>
              </a:lnSpc>
              <a:buClr>
                <a:srgbClr val="0432FF"/>
              </a:buClr>
              <a:buFont typeface="System Font Regular"/>
              <a:buChar char="X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Synchronization required</a:t>
            </a:r>
          </a:p>
          <a:p>
            <a:pPr marL="285750" indent="-285750">
              <a:lnSpc>
                <a:spcPct val="150000"/>
              </a:lnSpc>
              <a:buClr>
                <a:srgbClr val="0432FF"/>
              </a:buClr>
              <a:buFont typeface="System Font Regular"/>
              <a:buChar char="X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Same updating schemes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F7F7D-B551-6CE3-2809-DE0394092234}"/>
              </a:ext>
            </a:extLst>
          </p:cNvPr>
          <p:cNvSpPr txBox="1"/>
          <p:nvPr/>
        </p:nvSpPr>
        <p:spPr>
          <a:xfrm>
            <a:off x="7048913" y="1529954"/>
            <a:ext cx="28680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BB78D-16D1-5791-D360-A08354D2149F}"/>
              </a:ext>
            </a:extLst>
          </p:cNvPr>
          <p:cNvSpPr txBox="1"/>
          <p:nvPr/>
        </p:nvSpPr>
        <p:spPr>
          <a:xfrm>
            <a:off x="7048913" y="2007008"/>
            <a:ext cx="3684022" cy="1429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ü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Minimal comm.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ü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Asynchronous implementation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ü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Flexible updating choices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ECF939-3CFE-2CBA-3CC7-D0EECF5742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54771" y="2629432"/>
            <a:ext cx="476190" cy="177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03C3A6-462E-A236-8A18-7158AF8313B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93412" y="2210604"/>
            <a:ext cx="641905" cy="3314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74FC6A-779D-40D6-8F0E-BB8CED9F99B1}"/>
              </a:ext>
            </a:extLst>
          </p:cNvPr>
          <p:cNvSpPr txBox="1"/>
          <p:nvPr/>
        </p:nvSpPr>
        <p:spPr>
          <a:xfrm>
            <a:off x="1255602" y="3772635"/>
            <a:ext cx="31470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3-block primal updates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96049-A105-1E37-672F-B7F88F9A8EE0}"/>
              </a:ext>
            </a:extLst>
          </p:cNvPr>
          <p:cNvSpPr txBox="1"/>
          <p:nvPr/>
        </p:nvSpPr>
        <p:spPr>
          <a:xfrm>
            <a:off x="7048913" y="3732188"/>
            <a:ext cx="31470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2-block primal updates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472EBD-E258-20E5-E118-C412C42C93D0}"/>
              </a:ext>
            </a:extLst>
          </p:cNvPr>
          <p:cNvSpPr txBox="1"/>
          <p:nvPr/>
        </p:nvSpPr>
        <p:spPr>
          <a:xfrm>
            <a:off x="1255602" y="4223056"/>
            <a:ext cx="4531832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432FF"/>
              </a:buClr>
              <a:buFont typeface="System Font Regular"/>
              <a:buChar char="X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Stringent conditions for convergence</a:t>
            </a:r>
          </a:p>
          <a:p>
            <a:pPr marL="285750" indent="-285750">
              <a:lnSpc>
                <a:spcPct val="150000"/>
              </a:lnSpc>
              <a:buClr>
                <a:srgbClr val="0432FF"/>
              </a:buClr>
              <a:buFont typeface="System Font Regular"/>
              <a:buChar char="X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Hard to deploy (edge variables)</a:t>
            </a:r>
          </a:p>
          <a:p>
            <a:pPr marL="285750" indent="-285750">
              <a:lnSpc>
                <a:spcPct val="150000"/>
              </a:lnSpc>
              <a:buClr>
                <a:srgbClr val="0432FF"/>
              </a:buClr>
              <a:buFont typeface="System Font Regular"/>
              <a:buChar char="X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comp. &amp; storage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785CC-8205-CE66-10AB-B50DED5E878C}"/>
              </a:ext>
            </a:extLst>
          </p:cNvPr>
          <p:cNvSpPr txBox="1"/>
          <p:nvPr/>
        </p:nvSpPr>
        <p:spPr>
          <a:xfrm>
            <a:off x="7048913" y="4209539"/>
            <a:ext cx="3798708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ü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Higher flexibility in choosing hyperparameters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ü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Straightforward implementation</a:t>
            </a: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Wingdings" pitchFamily="2" charset="2"/>
              <a:buChar char="ü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Lower comp. &amp; storage costs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21E49F-4CF4-18D1-522B-AB8CEA57891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54771" y="5108433"/>
            <a:ext cx="476190" cy="177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BAFA37-FE01-539B-AC81-B449E3518AE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785" y="4773700"/>
            <a:ext cx="1253334" cy="22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3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DRUID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(Distributed cuRvatUre aided primal Dual algorithm)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1C3D7120-7FD7-AF2C-A28E-1066A8322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9436"/>
            <a:ext cx="4166173" cy="55885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E2B8C95-DFEF-E1E2-2720-3866B5195BFC}"/>
              </a:ext>
            </a:extLst>
          </p:cNvPr>
          <p:cNvSpPr/>
          <p:nvPr/>
        </p:nvSpPr>
        <p:spPr>
          <a:xfrm>
            <a:off x="1112219" y="2201663"/>
            <a:ext cx="3892153" cy="83065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0ED3D9-0652-C7FB-2B3E-358AEF9E8C74}"/>
              </a:ext>
            </a:extLst>
          </p:cNvPr>
          <p:cNvSpPr/>
          <p:nvPr/>
        </p:nvSpPr>
        <p:spPr>
          <a:xfrm>
            <a:off x="1112218" y="3216349"/>
            <a:ext cx="3892153" cy="8306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EBE31E-AAF0-40A7-CAC5-E4DFB3200202}"/>
              </a:ext>
            </a:extLst>
          </p:cNvPr>
          <p:cNvSpPr/>
          <p:nvPr/>
        </p:nvSpPr>
        <p:spPr>
          <a:xfrm>
            <a:off x="1112217" y="4231035"/>
            <a:ext cx="3892153" cy="2433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B14F78-C24B-2B74-44B3-AF89EC0CE99C}"/>
              </a:ext>
            </a:extLst>
          </p:cNvPr>
          <p:cNvSpPr/>
          <p:nvPr/>
        </p:nvSpPr>
        <p:spPr>
          <a:xfrm>
            <a:off x="1112216" y="4607511"/>
            <a:ext cx="3892153" cy="2183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048AC3-BD94-2011-BC11-CE264E9E4031}"/>
              </a:ext>
            </a:extLst>
          </p:cNvPr>
          <p:cNvSpPr txBox="1"/>
          <p:nvPr/>
        </p:nvSpPr>
        <p:spPr>
          <a:xfrm>
            <a:off x="5054351" y="2201663"/>
            <a:ext cx="2764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C0C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choices (GD, Newton, q-Newton)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21FDC1-6222-7AD8-55F7-587317E2AF93}"/>
              </a:ext>
            </a:extLst>
          </p:cNvPr>
          <p:cNvSpPr txBox="1"/>
          <p:nvPr/>
        </p:nvSpPr>
        <p:spPr>
          <a:xfrm>
            <a:off x="5428943" y="3371390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updates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2BB725-EABF-9AC7-AE43-0BED90937FE0}"/>
              </a:ext>
            </a:extLst>
          </p:cNvPr>
          <p:cNvSpPr txBox="1"/>
          <p:nvPr/>
        </p:nvSpPr>
        <p:spPr>
          <a:xfrm>
            <a:off x="5134246" y="4134879"/>
            <a:ext cx="2436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C0C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Minimal comm. costs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CA363F-3930-30A4-E7B3-1F82505CE91A}"/>
              </a:ext>
            </a:extLst>
          </p:cNvPr>
          <p:cNvSpPr txBox="1"/>
          <p:nvPr/>
        </p:nvSpPr>
        <p:spPr>
          <a:xfrm>
            <a:off x="5134247" y="5004427"/>
            <a:ext cx="2436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dual variables and curvature estimation (BFGS)</a:t>
            </a:r>
          </a:p>
        </p:txBody>
      </p:sp>
      <p:graphicFrame>
        <p:nvGraphicFramePr>
          <p:cNvPr id="25" name="Table 2">
            <a:extLst>
              <a:ext uri="{FF2B5EF4-FFF2-40B4-BE49-F238E27FC236}">
                <a16:creationId xmlns:a16="http://schemas.microsoft.com/office/drawing/2014/main" id="{3B1E38BA-8DE8-0CE5-1232-420E070F5DA1}"/>
              </a:ext>
            </a:extLst>
          </p:cNvPr>
          <p:cNvGraphicFramePr>
            <a:graphicFrameLocks noGrp="1"/>
          </p:cNvGraphicFramePr>
          <p:nvPr/>
        </p:nvGraphicFramePr>
        <p:xfrm>
          <a:off x="7700194" y="2201663"/>
          <a:ext cx="439830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194">
                  <a:extLst>
                    <a:ext uri="{9D8B030D-6E8A-4147-A177-3AD203B41FA5}">
                      <a16:colId xmlns:a16="http://schemas.microsoft.com/office/drawing/2014/main" val="3675616047"/>
                    </a:ext>
                  </a:extLst>
                </a:gridCol>
                <a:gridCol w="1654919">
                  <a:extLst>
                    <a:ext uri="{9D8B030D-6E8A-4147-A177-3AD203B41FA5}">
                      <a16:colId xmlns:a16="http://schemas.microsoft.com/office/drawing/2014/main" val="140299913"/>
                    </a:ext>
                  </a:extLst>
                </a:gridCol>
                <a:gridCol w="1695196">
                  <a:extLst>
                    <a:ext uri="{9D8B030D-6E8A-4147-A177-3AD203B41FA5}">
                      <a16:colId xmlns:a16="http://schemas.microsoft.com/office/drawing/2014/main" val="6610706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Comp./agent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Comm./round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873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Gradient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10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Newton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O(d</a:t>
                      </a:r>
                      <a:r>
                        <a:rPr lang="en-US" baseline="30000"/>
                        <a:t>3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78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BFGS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O(d</a:t>
                      </a:r>
                      <a:r>
                        <a:rPr lang="en-US" baseline="30000"/>
                        <a:t>2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233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L-BFGS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O(cd)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746167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45D85643-C767-45ED-A743-FDA869972D7D}"/>
              </a:ext>
            </a:extLst>
          </p:cNvPr>
          <p:cNvSpPr/>
          <p:nvPr/>
        </p:nvSpPr>
        <p:spPr>
          <a:xfrm>
            <a:off x="7700193" y="4055863"/>
            <a:ext cx="4398311" cy="17766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29B794D-2D97-4424-BEF4-870BBF0DE8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34863" y="4327981"/>
            <a:ext cx="3518649" cy="12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1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9BDD9A-54B8-C1B0-A476-C37E4CE540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38200" y="1557523"/>
            <a:ext cx="10906669" cy="499428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A8350C-BB2C-504E-AED8-412FE3E16728}"/>
              </a:ext>
            </a:extLst>
          </p:cNvPr>
          <p:cNvCxnSpPr>
            <a:cxnSpLocks/>
          </p:cNvCxnSpPr>
          <p:nvPr/>
        </p:nvCxnSpPr>
        <p:spPr>
          <a:xfrm>
            <a:off x="1885788" y="3781581"/>
            <a:ext cx="0" cy="2700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FE5F08-F527-5099-4FDB-816147B584AD}"/>
              </a:ext>
            </a:extLst>
          </p:cNvPr>
          <p:cNvCxnSpPr>
            <a:cxnSpLocks/>
          </p:cNvCxnSpPr>
          <p:nvPr/>
        </p:nvCxnSpPr>
        <p:spPr>
          <a:xfrm>
            <a:off x="2994152" y="3569715"/>
            <a:ext cx="1357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21961B0-B7D0-84C2-30AC-BF5A950A0EDF}"/>
              </a:ext>
            </a:extLst>
          </p:cNvPr>
          <p:cNvSpPr/>
          <p:nvPr/>
        </p:nvSpPr>
        <p:spPr>
          <a:xfrm>
            <a:off x="1177598" y="3187819"/>
            <a:ext cx="1664412" cy="553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A89417-B093-6454-EA34-0195BB628074}"/>
              </a:ext>
            </a:extLst>
          </p:cNvPr>
          <p:cNvSpPr/>
          <p:nvPr/>
        </p:nvSpPr>
        <p:spPr>
          <a:xfrm>
            <a:off x="1267203" y="5422984"/>
            <a:ext cx="1726949" cy="5531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58B476-0620-3336-68C5-A9F3DE08368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67203" y="3187819"/>
            <a:ext cx="1465905" cy="553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7D726D-9E84-D746-D2D8-820B6CD7494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57760" y="5422984"/>
            <a:ext cx="1613714" cy="48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5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952D2B-3F76-EA9D-463B-E9E6FB22A3C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41733" y="1557523"/>
            <a:ext cx="10885714" cy="14152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691E03A-C29E-16DA-6E3C-BC1934CEB1A3}"/>
              </a:ext>
            </a:extLst>
          </p:cNvPr>
          <p:cNvSpPr/>
          <p:nvPr/>
        </p:nvSpPr>
        <p:spPr>
          <a:xfrm>
            <a:off x="841733" y="3324216"/>
            <a:ext cx="70104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C5469E-A7C1-0A90-9B92-CA2AFD98C2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26465" y="3433381"/>
            <a:ext cx="6716189" cy="2857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93579B-B666-1EB2-C293-EC50CC8D938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49468" y="4166102"/>
            <a:ext cx="10893333" cy="13790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4F12DBC-045E-9C40-CFCA-971D7792F711}"/>
              </a:ext>
            </a:extLst>
          </p:cNvPr>
          <p:cNvSpPr/>
          <p:nvPr/>
        </p:nvSpPr>
        <p:spPr>
          <a:xfrm>
            <a:off x="838200" y="5895682"/>
            <a:ext cx="10113818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C940B9-2E56-7559-670E-A8DBDFF9702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27086" y="5965236"/>
            <a:ext cx="9013333" cy="31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5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4F1396-3496-9A72-0CED-7DBC65C34D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557523"/>
            <a:ext cx="10569527" cy="21428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9AAAF4-F722-1E47-62D0-986A2D6407DF}"/>
              </a:ext>
            </a:extLst>
          </p:cNvPr>
          <p:cNvSpPr/>
          <p:nvPr/>
        </p:nvSpPr>
        <p:spPr>
          <a:xfrm>
            <a:off x="838200" y="3890389"/>
            <a:ext cx="10972800" cy="5328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99FFC-16E6-8E87-0584-1649BEC04EA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52485" y="3963622"/>
            <a:ext cx="5773333" cy="3580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0C5801-6080-FE16-9C2D-C9E2B12E9581}"/>
              </a:ext>
            </a:extLst>
          </p:cNvPr>
          <p:cNvSpPr/>
          <p:nvPr/>
        </p:nvSpPr>
        <p:spPr>
          <a:xfrm>
            <a:off x="838200" y="4359064"/>
            <a:ext cx="10972800" cy="20613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40D9830-1A42-9591-D5C1-E0DFEF9D4F5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8" y="4585846"/>
            <a:ext cx="6956192" cy="314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4CF9CE-AF5E-5B58-288D-48DF89B537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50638" y="5915192"/>
            <a:ext cx="5657141" cy="291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6BF6FB-6F11-EB83-3489-B855AB8561D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50638" y="5272174"/>
            <a:ext cx="4596190" cy="28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0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Problem formulation </a:t>
            </a:r>
          </a:p>
        </p:txBody>
      </p:sp>
      <p:pic>
        <p:nvPicPr>
          <p:cNvPr id="2" name="Picture 1" descr="A picture containing sky, hanger, wire, line&#10;&#10;Description automatically generated">
            <a:extLst>
              <a:ext uri="{FF2B5EF4-FFF2-40B4-BE49-F238E27FC236}">
                <a16:creationId xmlns:a16="http://schemas.microsoft.com/office/drawing/2014/main" id="{543BDBB9-3D70-5B61-A921-02944532D3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338" y="2430911"/>
            <a:ext cx="6279185" cy="320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B11533-6D02-A2BE-D925-7E7087A804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38200" y="1868503"/>
            <a:ext cx="1927619" cy="251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30763B-31CC-040B-CDE9-8A5A1F7595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194928" y="1867741"/>
            <a:ext cx="3026286" cy="252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508ED9-7165-BFAD-9E2E-CE2A143647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8" y="3231360"/>
            <a:ext cx="201143" cy="150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C59B0E-326A-251E-026D-9C9BEA5A466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771" y="2823786"/>
            <a:ext cx="216381" cy="1859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52271E-6BA6-D257-30DF-6D5C14358BA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514" y="2332662"/>
            <a:ext cx="3297524" cy="2712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0E4E6E2-9146-C459-6658-9923D0E8EE6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515" y="1450495"/>
            <a:ext cx="3424001" cy="608000"/>
          </a:xfrm>
          <a:prstGeom prst="rect">
            <a:avLst/>
          </a:prstGeom>
        </p:spPr>
      </p:pic>
      <p:sp>
        <p:nvSpPr>
          <p:cNvPr id="18" name="Left Brace 17">
            <a:extLst>
              <a:ext uri="{FF2B5EF4-FFF2-40B4-BE49-F238E27FC236}">
                <a16:creationId xmlns:a16="http://schemas.microsoft.com/office/drawing/2014/main" id="{EA41DFA2-FDBA-6BC4-1A0A-A212C04A4243}"/>
              </a:ext>
            </a:extLst>
          </p:cNvPr>
          <p:cNvSpPr/>
          <p:nvPr/>
        </p:nvSpPr>
        <p:spPr>
          <a:xfrm rot="16200000" flipH="1">
            <a:off x="9971863" y="1364446"/>
            <a:ext cx="103075" cy="342216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C9F555-934B-BBF5-6D1B-12A02ACCD6E6}"/>
              </a:ext>
            </a:extLst>
          </p:cNvPr>
          <p:cNvSpPr txBox="1"/>
          <p:nvPr/>
        </p:nvSpPr>
        <p:spPr>
          <a:xfrm>
            <a:off x="8228005" y="1076372"/>
            <a:ext cx="2066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possibly </a:t>
            </a:r>
            <a:r>
              <a:rPr lang="en-US" sz="1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nonsmooth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, e.g.,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DCC832-C018-74A9-F49B-1DF2B48C546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631" y="1164169"/>
            <a:ext cx="611200" cy="1514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044C29-7E65-282D-8EAE-5CC83CD7631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38" y="2749040"/>
            <a:ext cx="3376761" cy="2285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C58854-5823-494C-0809-532B41D4910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947" y="5052381"/>
            <a:ext cx="190476" cy="15085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E2515D-F2DA-BBE3-3F58-A95107E4D2EF}"/>
              </a:ext>
            </a:extLst>
          </p:cNvPr>
          <p:cNvCxnSpPr>
            <a:cxnSpLocks/>
          </p:cNvCxnSpPr>
          <p:nvPr/>
        </p:nvCxnSpPr>
        <p:spPr>
          <a:xfrm flipH="1">
            <a:off x="2416699" y="5586921"/>
            <a:ext cx="95238" cy="352362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B4C0FAB-6377-5BCB-BDE4-CA75B6A444CC}"/>
              </a:ext>
            </a:extLst>
          </p:cNvPr>
          <p:cNvSpPr/>
          <p:nvPr/>
        </p:nvSpPr>
        <p:spPr>
          <a:xfrm rot="799686">
            <a:off x="2214486" y="5915500"/>
            <a:ext cx="356941" cy="358539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9BFB7F-1F48-022D-743A-840691360619}"/>
              </a:ext>
            </a:extLst>
          </p:cNvPr>
          <p:cNvSpPr txBox="1"/>
          <p:nvPr/>
        </p:nvSpPr>
        <p:spPr>
          <a:xfrm>
            <a:off x="2650577" y="5941021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fictious agent without data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5F2970-DD79-7E89-0B60-C65A84664580}"/>
              </a:ext>
            </a:extLst>
          </p:cNvPr>
          <p:cNvSpPr txBox="1"/>
          <p:nvPr/>
        </p:nvSpPr>
        <p:spPr>
          <a:xfrm>
            <a:off x="7115509" y="3436306"/>
            <a:ext cx="4799659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Constrained optimization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Local copies of decision variables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Coupling between agents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Multiple inner-loops required for curvature information</a:t>
            </a:r>
            <a:r>
              <a:rPr lang="en-US" sz="20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[1,2]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2CFC71-9125-6E8D-B55E-FED431684A8E}"/>
              </a:ext>
            </a:extLst>
          </p:cNvPr>
          <p:cNvSpPr/>
          <p:nvPr/>
        </p:nvSpPr>
        <p:spPr>
          <a:xfrm>
            <a:off x="7003514" y="3367967"/>
            <a:ext cx="4794909" cy="267772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2EEE27-015F-BCDC-2D96-B94D19C2FA03}"/>
              </a:ext>
            </a:extLst>
          </p:cNvPr>
          <p:cNvSpPr txBox="1"/>
          <p:nvPr/>
        </p:nvSpPr>
        <p:spPr>
          <a:xfrm>
            <a:off x="-19734" y="6512341"/>
            <a:ext cx="100431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A. Mokhtari, W. Shi, Q. Ling and A. Ribeiro, "A Decentralized Second-Order Method with Exact Linear Convergence Rate for Consensus Optimization," in </a:t>
            </a:r>
            <a:r>
              <a:rPr lang="en-US" sz="800" b="0" i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Signal and Information Processing over Networks</a:t>
            </a:r>
            <a:r>
              <a:rPr lang="en-US" sz="8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,.2016</a:t>
            </a:r>
            <a:r>
              <a:rPr lang="en-US" sz="8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8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563352-EDD5-03FD-128B-B58B70B001EB}"/>
              </a:ext>
            </a:extLst>
          </p:cNvPr>
          <p:cNvSpPr txBox="1"/>
          <p:nvPr/>
        </p:nvSpPr>
        <p:spPr>
          <a:xfrm>
            <a:off x="-19734" y="6644023"/>
            <a:ext cx="83583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 Y. Li, N. M. Freris, P. Voulgaris and D. Stipanović, "DN-ADMM: Distributed Newton ADMM for Multi-agent Optimization," </a:t>
            </a:r>
            <a:r>
              <a:rPr lang="en-US" sz="800" b="0" i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2021 60th IEEE Conference on Decision and Control (CDC)</a:t>
            </a:r>
            <a:r>
              <a:rPr lang="en-US" sz="8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2021.</a:t>
            </a:r>
            <a:endParaRPr 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05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30" grpId="0" animBg="1"/>
      <p:bldP spid="31" grpId="0"/>
      <p:bldP spid="32" grpId="0"/>
      <p:bldP spid="33" grpId="0" animBg="1"/>
      <p:bldP spid="35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796045-84BA-6FFB-12AF-4EECDEB1CD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38200" y="1557523"/>
            <a:ext cx="6942856" cy="10342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F15ECC-5DF0-C386-5235-86C128C071E4}"/>
              </a:ext>
            </a:extLst>
          </p:cNvPr>
          <p:cNvSpPr/>
          <p:nvPr/>
        </p:nvSpPr>
        <p:spPr>
          <a:xfrm>
            <a:off x="893810" y="3194361"/>
            <a:ext cx="4322618" cy="1558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7E51F6-D2D5-ADA3-93DB-04E9ED993E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51672" y="3312405"/>
            <a:ext cx="3758096" cy="13733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D9876C-9261-D082-3453-8B1593B18781}"/>
              </a:ext>
            </a:extLst>
          </p:cNvPr>
          <p:cNvSpPr/>
          <p:nvPr/>
        </p:nvSpPr>
        <p:spPr>
          <a:xfrm>
            <a:off x="7031182" y="3194362"/>
            <a:ext cx="4322618" cy="15583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8D70EC-BABB-5D9B-B1E5-5FE5A4F2469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241062" y="3233221"/>
            <a:ext cx="3902857" cy="14857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666B40-61B8-EC38-DD11-267D095F67F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57905" y="3884951"/>
            <a:ext cx="476190" cy="1771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60EEBD-93C5-2E43-9702-4AB455D06AD2}"/>
              </a:ext>
            </a:extLst>
          </p:cNvPr>
          <p:cNvSpPr txBox="1"/>
          <p:nvPr/>
        </p:nvSpPr>
        <p:spPr>
          <a:xfrm>
            <a:off x="1704721" y="5366874"/>
            <a:ext cx="263726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Accurate curvature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98D192-702C-7A85-61A2-5E4920D666A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725508" y="5525966"/>
            <a:ext cx="476190" cy="1771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C477B0-D18E-6F30-F586-1D7A6E724717}"/>
              </a:ext>
            </a:extLst>
          </p:cNvPr>
          <p:cNvSpPr txBox="1"/>
          <p:nvPr/>
        </p:nvSpPr>
        <p:spPr>
          <a:xfrm>
            <a:off x="5585225" y="5364403"/>
            <a:ext cx="18902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Smaller error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B33C7F0-9408-4258-59F6-CB45DB248F6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859013" y="5525966"/>
            <a:ext cx="476190" cy="1771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57D7EC-4E09-5768-A3DC-390B3F354CD8}"/>
              </a:ext>
            </a:extLst>
          </p:cNvPr>
          <p:cNvSpPr txBox="1"/>
          <p:nvPr/>
        </p:nvSpPr>
        <p:spPr>
          <a:xfrm>
            <a:off x="8718731" y="5360126"/>
            <a:ext cx="26725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Faster convergence</a:t>
            </a:r>
          </a:p>
        </p:txBody>
      </p:sp>
    </p:spTree>
    <p:extLst>
      <p:ext uri="{BB962C8B-B14F-4D97-AF65-F5344CB8AC3E}">
        <p14:creationId xmlns:p14="http://schemas.microsoft.com/office/powerpoint/2010/main" val="7955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5" grpId="0"/>
      <p:bldP spid="18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08F58-766F-3891-9DBB-3C8B438A3C60}"/>
              </a:ext>
            </a:extLst>
          </p:cNvPr>
          <p:cNvSpPr txBox="1"/>
          <p:nvPr/>
        </p:nvSpPr>
        <p:spPr>
          <a:xfrm>
            <a:off x="838200" y="1621100"/>
            <a:ext cx="29803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Convex                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49FB7-EBDF-F4A1-59EE-181C163996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338743" y="1703149"/>
            <a:ext cx="1205714" cy="3314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0A4480-7488-08D2-E31F-B0C88691F9E3}"/>
              </a:ext>
            </a:extLst>
          </p:cNvPr>
          <p:cNvSpPr/>
          <p:nvPr/>
        </p:nvSpPr>
        <p:spPr>
          <a:xfrm>
            <a:off x="930564" y="2098154"/>
            <a:ext cx="5135418" cy="27039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D570D-4253-5CEE-AC1B-48EE2042B66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322671" y="2177127"/>
            <a:ext cx="4609822" cy="2555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85E647-CEC0-D776-F0ED-376DE771C3E1}"/>
              </a:ext>
            </a:extLst>
          </p:cNvPr>
          <p:cNvSpPr txBox="1"/>
          <p:nvPr/>
        </p:nvSpPr>
        <p:spPr>
          <a:xfrm>
            <a:off x="6546974" y="1557523"/>
            <a:ext cx="40959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Strongly convex                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A4FEE7-DE9C-77D0-1955-4E4BB705187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155303" y="1630336"/>
            <a:ext cx="1205714" cy="33142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1A7ED9-EE9E-5B40-A701-DC1CE7AE2E5C}"/>
              </a:ext>
            </a:extLst>
          </p:cNvPr>
          <p:cNvSpPr/>
          <p:nvPr/>
        </p:nvSpPr>
        <p:spPr>
          <a:xfrm>
            <a:off x="6685153" y="2068596"/>
            <a:ext cx="5135418" cy="27039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</a:rPr>
              <a:t>}},\end{align*}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F5BACA-F4E7-3329-7A25-466C4BBE457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500683" y="2344314"/>
            <a:ext cx="3657600" cy="4029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BD6657-657C-8495-751C-A6B8475A50A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791371" y="3168402"/>
            <a:ext cx="5029200" cy="11830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A00C56-F4FD-F39B-040C-6990A4A0F79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99226" y="5279153"/>
            <a:ext cx="4998095" cy="6704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E2FAA40-B048-C9B6-7C93-E08179B72ED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089400" y="5644913"/>
            <a:ext cx="1055238" cy="3180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416F24-5515-6079-7640-5CB855C6BB7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6984391" y="5279029"/>
            <a:ext cx="4150476" cy="6628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CF851A-F315-21EE-AE95-94863827E93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9657384" y="5603082"/>
            <a:ext cx="1893333" cy="37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4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F6D489-E439-D7CA-ECBF-6F256B4AA83F}"/>
              </a:ext>
            </a:extLst>
          </p:cNvPr>
          <p:cNvSpPr/>
          <p:nvPr/>
        </p:nvSpPr>
        <p:spPr>
          <a:xfrm>
            <a:off x="847773" y="1557523"/>
            <a:ext cx="10344727" cy="18226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ED3FCB-D7F9-3271-6ED6-9E12F6A765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372178" y="1734446"/>
            <a:ext cx="6996191" cy="16457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F4F49C-2913-ECA9-A0E1-B4A2711CD418}"/>
              </a:ext>
            </a:extLst>
          </p:cNvPr>
          <p:cNvSpPr/>
          <p:nvPr/>
        </p:nvSpPr>
        <p:spPr>
          <a:xfrm>
            <a:off x="3688131" y="2511938"/>
            <a:ext cx="2174988" cy="8682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4CA8D0-6649-C541-989B-1A89861ACCB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38200" y="3551807"/>
            <a:ext cx="9480000" cy="3333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E2EC9C7-8CFA-96BC-5953-154B187540FE}"/>
              </a:ext>
            </a:extLst>
          </p:cNvPr>
          <p:cNvSpPr/>
          <p:nvPr/>
        </p:nvSpPr>
        <p:spPr>
          <a:xfrm>
            <a:off x="838200" y="4022855"/>
            <a:ext cx="10344727" cy="10079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4F5B147-DEC3-25E4-DFBB-D7C7431A19B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06753" y="4127962"/>
            <a:ext cx="8407619" cy="76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AB44CB-DEED-1AC7-8F19-D4DD3CF385A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24761" y="5309664"/>
            <a:ext cx="7339048" cy="3619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6FB5D4-4E81-6DD1-3EC4-6A7930F986D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24761" y="5730827"/>
            <a:ext cx="10089526" cy="5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3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Numerical simulations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0A60A-4936-43DE-7A1F-2935DF55BA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556952" y="1557523"/>
            <a:ext cx="5078095" cy="948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A604B9-161F-2AA3-52AC-4B35DA9C477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345189" y="2936403"/>
            <a:ext cx="4623240" cy="696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E5DE0F-989B-39EB-6D67-0E1D9E10E348}"/>
              </a:ext>
            </a:extLst>
          </p:cNvPr>
          <p:cNvSpPr txBox="1"/>
          <p:nvPr/>
        </p:nvSpPr>
        <p:spPr>
          <a:xfrm>
            <a:off x="2501624" y="3095304"/>
            <a:ext cx="2669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1. Distributed LASSO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0A27D-4D15-32CE-F14E-7988AC493E6F}"/>
              </a:ext>
            </a:extLst>
          </p:cNvPr>
          <p:cNvSpPr txBox="1"/>
          <p:nvPr/>
        </p:nvSpPr>
        <p:spPr>
          <a:xfrm>
            <a:off x="2501624" y="4104245"/>
            <a:ext cx="21410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2. Distributed logistic regression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783579-94E0-3AA5-8F1E-6CA32218AC9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93" y="3938905"/>
            <a:ext cx="5191619" cy="731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BBC72F-4B0F-AF14-A501-0B79DFCFF3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339093" y="4870299"/>
            <a:ext cx="1432381" cy="2666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F0C7A8-8EB8-CA80-7B95-341182CE85BA}"/>
              </a:ext>
            </a:extLst>
          </p:cNvPr>
          <p:cNvSpPr txBox="1"/>
          <p:nvPr/>
        </p:nvSpPr>
        <p:spPr>
          <a:xfrm>
            <a:off x="2501624" y="5582546"/>
            <a:ext cx="2141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3. Distributed ridge regression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3E2695-5A19-79DA-A978-7D3B905BA8E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39093" y="5666902"/>
            <a:ext cx="4629335" cy="69638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75022A-6644-6AA8-F969-E4509A3E89B5}"/>
              </a:ext>
            </a:extLst>
          </p:cNvPr>
          <p:cNvSpPr/>
          <p:nvPr/>
        </p:nvSpPr>
        <p:spPr>
          <a:xfrm>
            <a:off x="2336800" y="2760485"/>
            <a:ext cx="8395855" cy="3719590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13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Simulations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5EF6B1-B283-0FCD-8437-A7E5C3DA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657" y="1444753"/>
            <a:ext cx="4124887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2305AC-D0BF-BED3-F048-362AE7082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708" y="1362361"/>
            <a:ext cx="3991292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452691-7C77-561D-D5B9-E4E84355C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636" y="4105561"/>
            <a:ext cx="4199021" cy="274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F3896F-5503-E9F3-3C9D-C7AE2E303346}"/>
              </a:ext>
            </a:extLst>
          </p:cNvPr>
          <p:cNvSpPr txBox="1"/>
          <p:nvPr/>
        </p:nvSpPr>
        <p:spPr>
          <a:xfrm>
            <a:off x="530692" y="2495434"/>
            <a:ext cx="119776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561FD-CE70-51EF-357C-B33056906AD0}"/>
              </a:ext>
            </a:extLst>
          </p:cNvPr>
          <p:cNvSpPr txBox="1"/>
          <p:nvPr/>
        </p:nvSpPr>
        <p:spPr>
          <a:xfrm>
            <a:off x="10510982" y="2495434"/>
            <a:ext cx="5934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5219D5-BBAC-5F60-2023-0FC6B157A841}"/>
              </a:ext>
            </a:extLst>
          </p:cNvPr>
          <p:cNvSpPr txBox="1"/>
          <p:nvPr/>
        </p:nvSpPr>
        <p:spPr>
          <a:xfrm>
            <a:off x="530692" y="5082499"/>
            <a:ext cx="6110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RR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81BEA2-2EFA-2A1E-8F8C-9F87B7DDE9F4}"/>
              </a:ext>
            </a:extLst>
          </p:cNvPr>
          <p:cNvSpPr txBox="1"/>
          <p:nvPr/>
        </p:nvSpPr>
        <p:spPr>
          <a:xfrm>
            <a:off x="6518355" y="4072622"/>
            <a:ext cx="4245073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Minimal comm. per iteration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Flexible computing choices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Large comm. savings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55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Problem formulation </a:t>
            </a:r>
          </a:p>
        </p:txBody>
      </p:sp>
      <p:pic>
        <p:nvPicPr>
          <p:cNvPr id="2" name="Picture 1" descr="A picture containing sky, hanger, wire, line&#10;&#10;Description automatically generated">
            <a:extLst>
              <a:ext uri="{FF2B5EF4-FFF2-40B4-BE49-F238E27FC236}">
                <a16:creationId xmlns:a16="http://schemas.microsoft.com/office/drawing/2014/main" id="{543BDBB9-3D70-5B61-A921-02944532D3F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5338" y="2430911"/>
            <a:ext cx="6279185" cy="3200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B11533-6D02-A2BE-D925-7E7087A804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38200" y="1868503"/>
            <a:ext cx="1927619" cy="251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30763B-31CC-040B-CDE9-8A5A1F7595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194928" y="1867741"/>
            <a:ext cx="3026286" cy="252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508ED9-7165-BFAD-9E2E-CE2A143647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38" y="3231360"/>
            <a:ext cx="201143" cy="150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C59B0E-326A-251E-026D-9C9BEA5A466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52" y="2770371"/>
            <a:ext cx="216381" cy="185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6E91E-0235-BF76-3A29-874295B3DB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517" y="2332659"/>
            <a:ext cx="3931429" cy="271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8F6833-07A5-C794-CF21-A5B8CDF5804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515" y="1450496"/>
            <a:ext cx="3472763" cy="60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F044C29-7E65-282D-8EAE-5CC83CD7631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938" y="2749040"/>
            <a:ext cx="3376761" cy="2285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C58854-5823-494C-0809-532B41D4910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947" y="5052381"/>
            <a:ext cx="190476" cy="15085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E2515D-F2DA-BBE3-3F58-A95107E4D2EF}"/>
              </a:ext>
            </a:extLst>
          </p:cNvPr>
          <p:cNvCxnSpPr>
            <a:cxnSpLocks/>
          </p:cNvCxnSpPr>
          <p:nvPr/>
        </p:nvCxnSpPr>
        <p:spPr>
          <a:xfrm flipH="1">
            <a:off x="2416699" y="5586921"/>
            <a:ext cx="95238" cy="352362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B4C0FAB-6377-5BCB-BDE4-CA75B6A444CC}"/>
              </a:ext>
            </a:extLst>
          </p:cNvPr>
          <p:cNvSpPr/>
          <p:nvPr/>
        </p:nvSpPr>
        <p:spPr>
          <a:xfrm rot="799686">
            <a:off x="2214486" y="5915500"/>
            <a:ext cx="356941" cy="35853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9BFB7F-1F48-022D-743A-840691360619}"/>
              </a:ext>
            </a:extLst>
          </p:cNvPr>
          <p:cNvSpPr txBox="1"/>
          <p:nvPr/>
        </p:nvSpPr>
        <p:spPr>
          <a:xfrm>
            <a:off x="2650577" y="5941021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fictious agent without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89892C-C09D-710D-63AE-5231D243216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3762">
            <a:off x="711406" y="3171931"/>
            <a:ext cx="169143" cy="594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415745-7F2C-AEFC-8157-45591A93E3F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3762">
            <a:off x="1311568" y="2900881"/>
            <a:ext cx="169143" cy="5942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7813272-0584-D85B-6504-F452313D9ECF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50" y="2980280"/>
            <a:ext cx="256000" cy="1859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E8ADDD8-47A8-4870-A920-61D986ED0ED7}"/>
              </a:ext>
            </a:extLst>
          </p:cNvPr>
          <p:cNvSpPr txBox="1"/>
          <p:nvPr/>
        </p:nvSpPr>
        <p:spPr>
          <a:xfrm>
            <a:off x="7115510" y="3436306"/>
            <a:ext cx="4682914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variables           at graph edges.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Decoupled curvature information.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No inner-loops required.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costs?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5157F8-563F-8C8C-ACB1-3D8E08FBB8BD}"/>
              </a:ext>
            </a:extLst>
          </p:cNvPr>
          <p:cNvSpPr/>
          <p:nvPr/>
        </p:nvSpPr>
        <p:spPr>
          <a:xfrm>
            <a:off x="7003515" y="3506680"/>
            <a:ext cx="4344582" cy="227494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5CA3192-B1E0-9C28-6D42-CC2429D4E89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817" y="3609108"/>
            <a:ext cx="513524" cy="26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1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Augmented Lagrangian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2C341-501E-2B7F-F99B-7EC2BF3E0D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04247" y="2704004"/>
            <a:ext cx="546667" cy="1771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E970CE-FB50-808C-BD0F-4C67DF4ADB64}"/>
              </a:ext>
            </a:extLst>
          </p:cNvPr>
          <p:cNvSpPr/>
          <p:nvPr/>
        </p:nvSpPr>
        <p:spPr>
          <a:xfrm>
            <a:off x="6123332" y="1557523"/>
            <a:ext cx="5526715" cy="20549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F1150A-4312-700D-2F61-606B93A4C05A}"/>
              </a:ext>
            </a:extLst>
          </p:cNvPr>
          <p:cNvSpPr/>
          <p:nvPr/>
        </p:nvSpPr>
        <p:spPr>
          <a:xfrm>
            <a:off x="524197" y="1557523"/>
            <a:ext cx="4959057" cy="20549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7710BA-0429-B7FB-78EC-3CDEABE79E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22255" y="2670431"/>
            <a:ext cx="1980952" cy="28952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26B774B-8463-FB63-755E-5FF83CFA83C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34" y="3147136"/>
            <a:ext cx="2927618" cy="2704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7A0BE4-6051-51DF-6C24-651B707E77A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22255" y="1718044"/>
            <a:ext cx="4340955" cy="7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2A00F4-C1C5-0B43-3981-DF5AAB9C3E6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646245" y="2714243"/>
            <a:ext cx="386667" cy="20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0A4AA8-240A-C1AA-944B-CA620D8F69E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159617" y="2434958"/>
            <a:ext cx="3470476" cy="76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97E20D-3B98-8CF8-BE3F-D7E4045F177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315807" y="3294644"/>
            <a:ext cx="1158096" cy="2761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8C674B3-FBF3-8066-3323-5E1D157A346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803207" y="5031096"/>
            <a:ext cx="8249525" cy="99428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8232383-0C21-20F7-10BF-BE43DEFB826E}"/>
              </a:ext>
            </a:extLst>
          </p:cNvPr>
          <p:cNvSpPr txBox="1"/>
          <p:nvPr/>
        </p:nvSpPr>
        <p:spPr>
          <a:xfrm>
            <a:off x="545389" y="4454847"/>
            <a:ext cx="331372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>
                <a:latin typeface="Times New Roman" panose="02020603050405020304" pitchFamily="18" charset="0"/>
                <a:cs typeface="Times New Roman" panose="02020603050405020304" pitchFamily="18" charset="0"/>
              </a:rPr>
              <a:t>Augmented Lagrangian: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900CC8-3076-7C0C-0840-4AC84D62F4C1}"/>
              </a:ext>
            </a:extLst>
          </p:cNvPr>
          <p:cNvCxnSpPr>
            <a:cxnSpLocks/>
          </p:cNvCxnSpPr>
          <p:nvPr/>
        </p:nvCxnSpPr>
        <p:spPr>
          <a:xfrm flipV="1">
            <a:off x="5669799" y="3000671"/>
            <a:ext cx="2276084" cy="8981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73B5B8B-ACDE-54A9-CC98-5192BD1749D0}"/>
              </a:ext>
            </a:extLst>
          </p:cNvPr>
          <p:cNvSpPr txBox="1"/>
          <p:nvPr/>
        </p:nvSpPr>
        <p:spPr>
          <a:xfrm>
            <a:off x="2805585" y="3829987"/>
            <a:ext cx="2845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One edge, two constraints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44F01-63C8-82A8-32D8-71B32254CA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59" y="1640270"/>
            <a:ext cx="5188577" cy="7600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F479917-ABAE-15B1-5065-60E523929582}"/>
              </a:ext>
            </a:extLst>
          </p:cNvPr>
          <p:cNvCxnSpPr>
            <a:cxnSpLocks/>
          </p:cNvCxnSpPr>
          <p:nvPr/>
        </p:nvCxnSpPr>
        <p:spPr>
          <a:xfrm flipH="1" flipV="1">
            <a:off x="8529700" y="3619313"/>
            <a:ext cx="397215" cy="2661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F74C45E-A8C5-DF0A-004C-6D461E88511D}"/>
              </a:ext>
            </a:extLst>
          </p:cNvPr>
          <p:cNvSpPr txBox="1"/>
          <p:nvPr/>
        </p:nvSpPr>
        <p:spPr>
          <a:xfrm>
            <a:off x="7607483" y="3829987"/>
            <a:ext cx="263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Picks out the         agent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E5257F8-73D0-DF13-6022-F2FD46A8BAD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9096243" y="3942122"/>
            <a:ext cx="388571" cy="17828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346698F-DA3B-5BD1-6496-F5D0CDF2EF08}"/>
              </a:ext>
            </a:extLst>
          </p:cNvPr>
          <p:cNvSpPr/>
          <p:nvPr/>
        </p:nvSpPr>
        <p:spPr>
          <a:xfrm>
            <a:off x="575214" y="4454847"/>
            <a:ext cx="10702743" cy="170144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16777D6-33AB-3CB3-2482-AFA064D1C0F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347667" y="6332943"/>
            <a:ext cx="2610286" cy="227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6D87AF-6B13-F836-6C36-99ABFE4F5F5B}"/>
              </a:ext>
            </a:extLst>
          </p:cNvPr>
          <p:cNvSpPr txBox="1"/>
          <p:nvPr/>
        </p:nvSpPr>
        <p:spPr>
          <a:xfrm>
            <a:off x="2345541" y="5561728"/>
            <a:ext cx="14366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Primal variables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0B54C67-502F-724C-11E5-4E07AD25B924}"/>
              </a:ext>
            </a:extLst>
          </p:cNvPr>
          <p:cNvSpPr/>
          <p:nvPr/>
        </p:nvSpPr>
        <p:spPr>
          <a:xfrm rot="16200000">
            <a:off x="3396368" y="5130228"/>
            <a:ext cx="164399" cy="79961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523768AD-4AE5-38BD-CF79-15DD08255837}"/>
              </a:ext>
            </a:extLst>
          </p:cNvPr>
          <p:cNvSpPr/>
          <p:nvPr/>
        </p:nvSpPr>
        <p:spPr>
          <a:xfrm rot="16200000">
            <a:off x="4209462" y="5340177"/>
            <a:ext cx="164401" cy="376122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E79985-FCCF-EEE5-1522-B1807635E144}"/>
              </a:ext>
            </a:extLst>
          </p:cNvPr>
          <p:cNvSpPr txBox="1"/>
          <p:nvPr/>
        </p:nvSpPr>
        <p:spPr>
          <a:xfrm>
            <a:off x="4057705" y="5561728"/>
            <a:ext cx="122341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>
                <a:solidFill>
                  <a:srgbClr val="0C0C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Dual variable</a:t>
            </a:r>
            <a:endParaRPr lang="en-US" sz="15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5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2" grpId="0"/>
      <p:bldP spid="35" grpId="0"/>
      <p:bldP spid="39" grpId="0"/>
      <p:bldP spid="41" grpId="0" animBg="1"/>
      <p:bldP spid="2" grpId="0"/>
      <p:bldP spid="5" grpId="0" animBg="1"/>
      <p:bldP spid="10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ADMM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(Alternating Direction Method of Multipliers)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B4A3EC8-23F2-9782-7355-DAB5282F38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220" y="1649797"/>
            <a:ext cx="5125713" cy="29447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7548ED-9D5C-05AE-9E6D-11A1EE01652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953" y="1867300"/>
            <a:ext cx="124952" cy="12637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85F41-BD3B-8A1D-912C-D1E8F3823F0E}"/>
              </a:ext>
            </a:extLst>
          </p:cNvPr>
          <p:cNvSpPr txBox="1"/>
          <p:nvPr/>
        </p:nvSpPr>
        <p:spPr>
          <a:xfrm>
            <a:off x="1514311" y="2312676"/>
            <a:ext cx="2544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3-block primal updates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461E2B-0ABB-6471-AD6C-6E815E3C13D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953" y="3858694"/>
            <a:ext cx="124952" cy="60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6D2356-A354-1FF8-967E-473AA630A8A7}"/>
              </a:ext>
            </a:extLst>
          </p:cNvPr>
          <p:cNvSpPr txBox="1"/>
          <p:nvPr/>
        </p:nvSpPr>
        <p:spPr>
          <a:xfrm>
            <a:off x="1514311" y="3944454"/>
            <a:ext cx="2622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Dual updates in parallel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1A344-7CBE-FEB8-8595-E1C9C9BFFA06}"/>
              </a:ext>
            </a:extLst>
          </p:cNvPr>
          <p:cNvSpPr txBox="1"/>
          <p:nvPr/>
        </p:nvSpPr>
        <p:spPr>
          <a:xfrm>
            <a:off x="940475" y="4753770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Issues:</a:t>
            </a:r>
          </a:p>
        </p:txBody>
      </p:sp>
      <p:pic>
        <p:nvPicPr>
          <p:cNvPr id="19" name="Picture 18" descr="A picture containing clipart&#10;&#10;Description automatically generated">
            <a:extLst>
              <a:ext uri="{FF2B5EF4-FFF2-40B4-BE49-F238E27FC236}">
                <a16:creationId xmlns:a16="http://schemas.microsoft.com/office/drawing/2014/main" id="{66019244-A517-EFD1-12E6-95F2F51BA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0844" y="4820707"/>
            <a:ext cx="250405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010391-1414-8D09-A9DB-13B87DA1CF7D}"/>
              </a:ext>
            </a:extLst>
          </p:cNvPr>
          <p:cNvSpPr txBox="1"/>
          <p:nvPr/>
        </p:nvSpPr>
        <p:spPr>
          <a:xfrm>
            <a:off x="2654384" y="5118218"/>
            <a:ext cx="7221904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3-block ADMM may diverge.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Local sub-problem (    minimization) is expensive to solve.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implementation is difficult (edge variables).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DBBB22-DAF3-1994-5720-71DA02382161}"/>
              </a:ext>
            </a:extLst>
          </p:cNvPr>
          <p:cNvSpPr/>
          <p:nvPr/>
        </p:nvSpPr>
        <p:spPr>
          <a:xfrm>
            <a:off x="2449828" y="5153880"/>
            <a:ext cx="7055105" cy="142199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7193594-D5EB-F125-60FD-67D2E4B8765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99" y="5847120"/>
            <a:ext cx="128000" cy="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7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8" grpId="0"/>
      <p:bldP spid="20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Primal update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26156-27B7-A66F-BAEA-BF33CC62E770}"/>
              </a:ext>
            </a:extLst>
          </p:cNvPr>
          <p:cNvSpPr txBox="1"/>
          <p:nvPr/>
        </p:nvSpPr>
        <p:spPr>
          <a:xfrm>
            <a:off x="838200" y="1272823"/>
            <a:ext cx="3714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Primal sub-optimization problem: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56FA9-9AA6-D92A-996E-963B8AA3374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429" y="1567028"/>
            <a:ext cx="3510857" cy="41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0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Primal 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819AF-0C1F-7B91-927E-E9CA2B7DBF8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429" y="1567028"/>
            <a:ext cx="1577143" cy="211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C26156-27B7-A66F-BAEA-BF33CC62E770}"/>
              </a:ext>
            </a:extLst>
          </p:cNvPr>
          <p:cNvSpPr txBox="1"/>
          <p:nvPr/>
        </p:nvSpPr>
        <p:spPr>
          <a:xfrm>
            <a:off x="838200" y="1272823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Replace with: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DEA4E9-FC51-343B-0C0C-F0F871F5A228}"/>
              </a:ext>
            </a:extLst>
          </p:cNvPr>
          <p:cNvSpPr txBox="1"/>
          <p:nvPr/>
        </p:nvSpPr>
        <p:spPr>
          <a:xfrm>
            <a:off x="838200" y="2000152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where: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1EB66-D0E0-6010-FD7C-63D7A4D08DDF}"/>
              </a:ext>
            </a:extLst>
          </p:cNvPr>
          <p:cNvSpPr txBox="1"/>
          <p:nvPr/>
        </p:nvSpPr>
        <p:spPr>
          <a:xfrm>
            <a:off x="6258758" y="2732730"/>
            <a:ext cx="5581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(can be obtained by one round of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distributed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comm.)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3691CE84-8093-3749-E907-20E0F200C378}"/>
              </a:ext>
            </a:extLst>
          </p:cNvPr>
          <p:cNvSpPr/>
          <p:nvPr/>
        </p:nvSpPr>
        <p:spPr>
          <a:xfrm rot="5400000" flipH="1">
            <a:off x="6476136" y="2517369"/>
            <a:ext cx="103075" cy="342216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97210D2-5315-89C4-348C-8F97AB758908}"/>
              </a:ext>
            </a:extLst>
          </p:cNvPr>
          <p:cNvSpPr/>
          <p:nvPr/>
        </p:nvSpPr>
        <p:spPr>
          <a:xfrm rot="5400000" flipH="1">
            <a:off x="5313033" y="2517369"/>
            <a:ext cx="103075" cy="342216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7F5B3-1F2B-B76B-5699-542148F1B931}"/>
              </a:ext>
            </a:extLst>
          </p:cNvPr>
          <p:cNvSpPr txBox="1"/>
          <p:nvPr/>
        </p:nvSpPr>
        <p:spPr>
          <a:xfrm>
            <a:off x="2085168" y="2738837"/>
            <a:ext cx="3674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(some form of second-order info.)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4B6B239-0436-551B-2384-07241F3830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571" y="2342514"/>
            <a:ext cx="1462857" cy="24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2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1" grpId="0" animBg="1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Primal 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819AF-0C1F-7B91-927E-E9CA2B7DBF8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429" y="1567028"/>
            <a:ext cx="1577143" cy="211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C26156-27B7-A66F-BAEA-BF33CC62E770}"/>
              </a:ext>
            </a:extLst>
          </p:cNvPr>
          <p:cNvSpPr txBox="1"/>
          <p:nvPr/>
        </p:nvSpPr>
        <p:spPr>
          <a:xfrm>
            <a:off x="838200" y="1272823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Replace with: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DEA4E9-FC51-343B-0C0C-F0F871F5A228}"/>
              </a:ext>
            </a:extLst>
          </p:cNvPr>
          <p:cNvSpPr txBox="1"/>
          <p:nvPr/>
        </p:nvSpPr>
        <p:spPr>
          <a:xfrm>
            <a:off x="838200" y="2000152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where: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7B3C0-AFAF-6639-0C2C-0D313B88C382}"/>
              </a:ext>
            </a:extLst>
          </p:cNvPr>
          <p:cNvSpPr txBox="1"/>
          <p:nvPr/>
        </p:nvSpPr>
        <p:spPr>
          <a:xfrm>
            <a:off x="838200" y="2821631"/>
            <a:ext cx="800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For the sake of illustration, consider a Newton step (using                        ):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3DE76-1BB2-956C-8E64-16664A579911}"/>
              </a:ext>
            </a:extLst>
          </p:cNvPr>
          <p:cNvSpPr/>
          <p:nvPr/>
        </p:nvSpPr>
        <p:spPr>
          <a:xfrm>
            <a:off x="3268462" y="3419011"/>
            <a:ext cx="5655076" cy="532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A9577A-37D3-2BDB-85AD-D6C61B02E1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048" y="3548562"/>
            <a:ext cx="5041903" cy="3580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4E1512-D604-96FE-ECB8-2B1B7A97F7E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119184" y="4148941"/>
            <a:ext cx="2685257" cy="821943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7E854D7E-6B24-86AE-0B0D-0D05DABA8DEA}"/>
              </a:ext>
            </a:extLst>
          </p:cNvPr>
          <p:cNvSpPr/>
          <p:nvPr/>
        </p:nvSpPr>
        <p:spPr>
          <a:xfrm rot="5400000" flipH="1">
            <a:off x="5581795" y="3879399"/>
            <a:ext cx="103075" cy="342216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A04F6B-5B57-DFF6-4237-B9D56EFF7F47}"/>
              </a:ext>
            </a:extLst>
          </p:cNvPr>
          <p:cNvSpPr txBox="1"/>
          <p:nvPr/>
        </p:nvSpPr>
        <p:spPr>
          <a:xfrm>
            <a:off x="1099088" y="4050507"/>
            <a:ext cx="2050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block-diagonal, where each block corresponds to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an agent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09C862C-8E4F-6325-76FE-3C00FA8D3FF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452" y="4607124"/>
            <a:ext cx="987429" cy="234514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5E829D47-DFAB-5593-72C3-A01537B0E6C1}"/>
              </a:ext>
            </a:extLst>
          </p:cNvPr>
          <p:cNvSpPr/>
          <p:nvPr/>
        </p:nvSpPr>
        <p:spPr>
          <a:xfrm rot="5400000" flipH="1">
            <a:off x="7038235" y="3879399"/>
            <a:ext cx="103075" cy="342216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E442912-2B57-6360-B258-D11E887F2C43}"/>
              </a:ext>
            </a:extLst>
          </p:cNvPr>
          <p:cNvSpPr txBox="1"/>
          <p:nvPr/>
        </p:nvSpPr>
        <p:spPr>
          <a:xfrm>
            <a:off x="6189775" y="4153360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diagonal matrix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2F6095A9-7437-5FAF-4EE7-DBE0B45851AC}"/>
              </a:ext>
            </a:extLst>
          </p:cNvPr>
          <p:cNvSpPr/>
          <p:nvPr/>
        </p:nvSpPr>
        <p:spPr>
          <a:xfrm rot="5400000" flipH="1">
            <a:off x="8200547" y="3879398"/>
            <a:ext cx="103075" cy="342216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0C117C-C27D-B10A-42C4-361718100B30}"/>
              </a:ext>
            </a:extLst>
          </p:cNvPr>
          <p:cNvSpPr txBox="1"/>
          <p:nvPr/>
        </p:nvSpPr>
        <p:spPr>
          <a:xfrm>
            <a:off x="7981626" y="414578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rank 1 sparse matrix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1D01C40-52CC-53F4-05D3-8AE48F05368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576" y="927254"/>
            <a:ext cx="1097143" cy="22780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5C0D26-E55A-C8BB-2140-E855E0AAFC0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194" y="1987609"/>
            <a:ext cx="946286" cy="2043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3A603C2-F39F-766E-94C3-D41CE6C1F3D2}"/>
              </a:ext>
            </a:extLst>
          </p:cNvPr>
          <p:cNvSpPr txBox="1"/>
          <p:nvPr/>
        </p:nvSpPr>
        <p:spPr>
          <a:xfrm>
            <a:off x="838200" y="5327550"/>
            <a:ext cx="768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Key observation: block-diagonal Hessian for arbitrary network topology!</a:t>
            </a:r>
          </a:p>
        </p:txBody>
      </p:sp>
      <p:pic>
        <p:nvPicPr>
          <p:cNvPr id="34" name="Picture 33" descr="A picture containing dryer&#10;&#10;Description automatically generated">
            <a:extLst>
              <a:ext uri="{FF2B5EF4-FFF2-40B4-BE49-F238E27FC236}">
                <a16:creationId xmlns:a16="http://schemas.microsoft.com/office/drawing/2014/main" id="{5E92B814-469A-4514-EABA-050D340D5D1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5" y="5157926"/>
            <a:ext cx="347255" cy="56973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ECD0B56-D67A-3BE4-E5A4-C75B27C80957}"/>
              </a:ext>
            </a:extLst>
          </p:cNvPr>
          <p:cNvSpPr txBox="1"/>
          <p:nvPr/>
        </p:nvSpPr>
        <p:spPr>
          <a:xfrm>
            <a:off x="7981626" y="5977745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Decoupled computation!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F3F1A34-ECF0-80C9-21D2-E57E3C3AA579}"/>
              </a:ext>
            </a:extLst>
          </p:cNvPr>
          <p:cNvSpPr/>
          <p:nvPr/>
        </p:nvSpPr>
        <p:spPr>
          <a:xfrm>
            <a:off x="5149049" y="5977745"/>
            <a:ext cx="194421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039B8D-E419-880F-5854-F90C9C1E7E3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429" y="6043060"/>
            <a:ext cx="1508571" cy="26971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1B42D3A-587D-BCBE-74FD-899ABB163FB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572" y="3000631"/>
            <a:ext cx="1415619" cy="18590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375CACE-1A36-86F0-30F0-D40522B54B8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571" y="2342514"/>
            <a:ext cx="1462857" cy="24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0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  <p:bldP spid="22" grpId="0"/>
      <p:bldP spid="24" grpId="0" animBg="1"/>
      <p:bldP spid="25" grpId="0"/>
      <p:bldP spid="26" grpId="0" animBg="1"/>
      <p:bldP spid="27" grpId="0"/>
      <p:bldP spid="30" grpId="0"/>
      <p:bldP spid="38" grpId="0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18E1-AC4A-5BE4-B295-DB921231C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960"/>
            <a:ext cx="10515600" cy="1325563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Primal 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819AF-0C1F-7B91-927E-E9CA2B7DBF8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429" y="1567028"/>
            <a:ext cx="1577143" cy="211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C26156-27B7-A66F-BAEA-BF33CC62E770}"/>
              </a:ext>
            </a:extLst>
          </p:cNvPr>
          <p:cNvSpPr txBox="1"/>
          <p:nvPr/>
        </p:nvSpPr>
        <p:spPr>
          <a:xfrm>
            <a:off x="838200" y="1272823"/>
            <a:ext cx="1600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Replace with: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DEA4E9-FC51-343B-0C0C-F0F871F5A228}"/>
              </a:ext>
            </a:extLst>
          </p:cNvPr>
          <p:cNvSpPr txBox="1"/>
          <p:nvPr/>
        </p:nvSpPr>
        <p:spPr>
          <a:xfrm>
            <a:off x="838200" y="2000152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where: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2AD9B-F237-C4D4-F025-E6E591905D6F}"/>
              </a:ext>
            </a:extLst>
          </p:cNvPr>
          <p:cNvSpPr txBox="1"/>
          <p:nvPr/>
        </p:nvSpPr>
        <p:spPr>
          <a:xfrm>
            <a:off x="838200" y="2821631"/>
            <a:ext cx="5681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If direct consensus (using               as in other works):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2C81AA-71B4-7BB4-F018-A07FB0236C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197" y="2981671"/>
            <a:ext cx="783238" cy="1859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C75A5E0-EAA6-BA89-697A-369ABE29E645}"/>
              </a:ext>
            </a:extLst>
          </p:cNvPr>
          <p:cNvSpPr/>
          <p:nvPr/>
        </p:nvSpPr>
        <p:spPr>
          <a:xfrm>
            <a:off x="3268462" y="3419011"/>
            <a:ext cx="5655076" cy="532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F47948-D9DD-6D68-D138-E262DA75086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870" y="3528366"/>
            <a:ext cx="4986665" cy="358095"/>
          </a:xfrm>
          <a:prstGeom prst="rect">
            <a:avLst/>
          </a:prstGeom>
        </p:spPr>
      </p:pic>
      <p:sp>
        <p:nvSpPr>
          <p:cNvPr id="20" name="Left Brace 19">
            <a:extLst>
              <a:ext uri="{FF2B5EF4-FFF2-40B4-BE49-F238E27FC236}">
                <a16:creationId xmlns:a16="http://schemas.microsoft.com/office/drawing/2014/main" id="{5666DF7C-32CD-FBE4-8F49-AD134FA9A84D}"/>
              </a:ext>
            </a:extLst>
          </p:cNvPr>
          <p:cNvSpPr/>
          <p:nvPr/>
        </p:nvSpPr>
        <p:spPr>
          <a:xfrm rot="5400000" flipH="1">
            <a:off x="7038235" y="3879399"/>
            <a:ext cx="103075" cy="342216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C08EC3-596E-6923-EC8A-FE84A5DD5B8B}"/>
              </a:ext>
            </a:extLst>
          </p:cNvPr>
          <p:cNvSpPr txBox="1"/>
          <p:nvPr/>
        </p:nvSpPr>
        <p:spPr>
          <a:xfrm>
            <a:off x="5962447" y="4081223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Graph Laplacian: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E346AFA-CD23-9A37-E364-6E71F41895D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84" y="4161590"/>
            <a:ext cx="1880229" cy="23725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A66F164-7680-E539-BFBA-6E3FDDAE8094}"/>
              </a:ext>
            </a:extLst>
          </p:cNvPr>
          <p:cNvSpPr txBox="1"/>
          <p:nvPr/>
        </p:nvSpPr>
        <p:spPr>
          <a:xfrm>
            <a:off x="838200" y="4491046"/>
            <a:ext cx="8531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Hessian has the sparsity pattern of the graph, but not necessarily the inverse.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9C439A7-2FD4-368A-B814-D7BBA98BCD4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142" y="5100112"/>
            <a:ext cx="1933714" cy="27123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970335A-86DA-7CFF-F4AE-2CA0C35D474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571" y="2342514"/>
            <a:ext cx="1462857" cy="24228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0296829-E074-AACF-DAAA-ADF40C14F1F3}"/>
              </a:ext>
            </a:extLst>
          </p:cNvPr>
          <p:cNvSpPr txBox="1"/>
          <p:nvPr/>
        </p:nvSpPr>
        <p:spPr>
          <a:xfrm>
            <a:off x="838200" y="5430531"/>
            <a:ext cx="6530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distributedly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computable! Inner loops to approximate [1]: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A826298-21C4-DC82-4FF9-D757DAC35AC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46" y="5950163"/>
            <a:ext cx="5625905" cy="50895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888E510-AE6F-6206-F42C-D444C5BD3287}"/>
              </a:ext>
            </a:extLst>
          </p:cNvPr>
          <p:cNvSpPr txBox="1"/>
          <p:nvPr/>
        </p:nvSpPr>
        <p:spPr>
          <a:xfrm>
            <a:off x="-64122" y="6642556"/>
            <a:ext cx="100431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A. Mokhtari, W. Shi, Q. Ling and A. Ribeiro, "A Decentralized Second-Order Method with Exact Linear Convergence Rate for Consensus Optimization," in </a:t>
            </a:r>
            <a:r>
              <a:rPr lang="en-US" sz="800" b="0" i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Signal and Information Processing over Networks</a:t>
            </a:r>
            <a:r>
              <a:rPr lang="en-US" sz="800" b="0" i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,.2016</a:t>
            </a:r>
            <a:r>
              <a:rPr lang="en-US" sz="800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8872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31" grpId="0"/>
      <p:bldP spid="35" grpId="0"/>
      <p:bldP spid="47" grpId="0"/>
      <p:bldP spid="5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948.6314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&#10;Graph $G=(\mathcal{V},\mathcal{E})$&#10;&#10;\end{document}"/>
  <p:tag name="IGUANATEXSIZE" val="20"/>
  <p:tag name="IGUANATEXCURSOR" val="377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948.6314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&#10;Graph $G=(\mathcal{V},\mathcal{E})$&#10;&#10;\end{document}"/>
  <p:tag name="IGUANATEXSIZE" val="20"/>
  <p:tag name="IGUANATEXCURSOR" val="377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7.1991"/>
  <p:tag name="ORIGINALWIDTH" val="2733.408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noindent \textbf{Lemma 4}. The following holds: &#10;$$&#10;    \norm{e^t}\leq \tau^t \norm{x^{t+1}-x^t},&#10;$$&#10;&#10;&#10;&#10;&#10;\end{document}"/>
  <p:tag name="IGUANATEXSIZE" val="25"/>
  <p:tag name="IGUANATEXCURSOR" val="370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0.6824"/>
  <p:tag name="ORIGINALWIDTH" val="1479.565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begin{subequations}&#10;\begin{align*}&#10;\tau^t_{\mathrm{Gradient}} &amp;= \mathcal{O}(1), \\&#10;\tau^t_{\mathrm{Newton}} &amp;= \mathcal{O}(\norm{x^{t+1}-x^t}),\\&#10;\tau^t_{\mathrm{BFGS}} &amp; = o(1).&#10;\end{align*}&#10;\end{subequations}&#10;&#10;&#10;&#10;\end{document}"/>
  <p:tag name="IGUANATEXSIZE" val="25"/>
  <p:tag name="IGUANATEXCURSOR" val="524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4.9269"/>
  <p:tag name="ORIGINALWIDTH" val="1536.558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begin{align*} &#10;    e^t_{\mathrm{Gradient}} &amp;= \mathcal{O}(\norm{x^{t+1}-x^t}),\\&#10;    e^t_{\mathrm{Newton}} &amp;= \mathcal{O}(\norm{x^{t+1}-x^t}^2),\\&#10;    e^t_{\mathrm{BFGS}} &amp;=o(\norm{x^{t+1}-x^t}).&#10;\end{align*}&#10;&#10;&#10;\end{document}"/>
  <p:tag name="IGUANATEXSIZE" val="25"/>
  <p:tag name="IGUANATEXCURSOR" val="552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&#10;$\implies$&#10;&#10;\end{document}"/>
  <p:tag name="IGUANATEXSIZE" val="25"/>
  <p:tag name="IGUANATEXCURSOR" val="354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&#10;$\implies$&#10;&#10;\end{document}"/>
  <p:tag name="IGUANATEXSIZE" val="25"/>
  <p:tag name="IGUANATEXCURSOR" val="354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&#10;$\implies$&#10;&#10;\end{document}"/>
  <p:tag name="IGUANATEXSIZE" val="25"/>
  <p:tag name="IGUANATEXCURSOR" val="354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474.6906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&#10;$(m_f=0)$&#10;&#10;\end{document}"/>
  <p:tag name="IGUANATEXSIZE" val="25"/>
  <p:tag name="IGUANATEXCURSOR" val="353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0.596"/>
  <p:tag name="ORIGINALWIDTH" val="2219.722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begin{align*}&#10;    \tfrac{1}{T}\sum_{t=1}^T \norm{\nabla F(x^t)+E_s^\top \alpha^t+S \lambda^t}^2&amp;= \mathcal{O}(\tfrac{1}{T}),\\&#10;    \tfrac{1}{T}\sum_{t=1}^T\norm{x^t}_{L_s}^2&amp;=\mathcal{O}(\tfrac{1}{T}), \\&#10;    \tfrac{1}{T}\sum_{t=1}^T \norm{S^\top x^t-\theta^t}^2&amp;=\mathcal{O}(\tfrac{1}{T}). &#10;\end{align*}&#10;&#10;&#10;\end{document}"/>
  <p:tag name="IGUANATEXSIZE" val="25"/>
  <p:tag name="IGUANATEXCURSOR" val="573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474.6906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&#10;$(m_f&gt;0)$&#10;&#10;\end{document}"/>
  <p:tag name="IGUANATEXSIZE" val="25"/>
  <p:tag name="IGUANATEXCURSOR" val="351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5.7255"/>
  <p:tag name="ORIGINALWIDTH" val="1776.528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begin{align*}&#10;    \norm{\va^{t+1}-\vas}^2_{\mathcal{H}} \leq \tfrac{1}{1+\eta} \norm{\va^t-\vas}^2_{\mathcal{H}},&#10;\end{align*}&#10;&#10;&#10;\end{document}"/>
  <p:tag name="IGUANATEXSIZE" val="14"/>
  <p:tag name="IGUANATEXCURSOR" val="471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89.314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&#10;$\mathcal{V}=\{1,\dots,m\}$, $\mathcal{E}\subseteq \mathcal{V}\times \mathcal{V}$.&#10;&#10;\end{document}"/>
  <p:tag name="IGUANATEXSIZE" val="20"/>
  <p:tag name="IGUANATEXCURSOR" val="427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.919"/>
  <p:tag name="ORIGINALWIDTH" val="2754.406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begin{gather*}&#10;    \eta=\min \bigg\{\left(\tfrac{2m_fM_f}{m_f+M_f}-\tfrac{1}{\zeta}\right)\tfrac{1}{\epsilon+\mt(\sigma^{L_u}_{\mathrm{max}}+2)},\tfrac{1}{2},\tfrac{2}{5}\tfrac{\mt\sigma^+_{\mathrm{min}}}{m_f+M_f},\nonumber\\&#10;    \tfrac{\mt\sigma^+_{\mathrm{min}}(\epsilon-\zeta(\tau^t)^2)}{5((\tau^t)^2+\epsilon^2)},\tfrac{\sigma^+_{\mathrm{min}}}{5\max\{1,\sigma^{L_u}_{\max}\}}\bigg\}\label{eta}&#10;\end{gather*}&#10;&#10;&#10;\end{document}"/>
  <p:tag name="IGUANATEXSIZE" val="25"/>
  <p:tag name="IGUANATEXCURSOR" val="756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.967"/>
  <p:tag name="ORIGINALWIDTH" val="1967.754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&#10;\noindent suboptimality \&amp; consensus violation\\&#10;converges sublinearly:&#10;&#10;\end{document}"/>
  <p:tag name="IGUANATEXSIZE" val="25"/>
  <p:tag name="IGUANATEXCURSOR" val="416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15.448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$\mathcal{O}\left(1/T\right)$&#10;&#10;&#10;\end{document}"/>
  <p:tag name="IGUANATEXSIZE" val="25"/>
  <p:tag name="IGUANATEXCURSOR" val="365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0.9674"/>
  <p:tag name="ORIGINALWIDTH" val="1634.046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&#10;\noindent distance to the optimal vector\\&#10;converges linearly:&#10;&#10;\end{document}"/>
  <p:tag name="IGUANATEXSIZE" val="25"/>
  <p:tag name="IGUANATEXCURSOR" val="407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745.4069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$\mathcal{O}\left((1+\eta)^{-T}\right)$&#10;&#10;&#10;\end{document}"/>
  <p:tag name="IGUANATEXSIZE" val="25"/>
  <p:tag name="IGUANATEXCURSOR" val="374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.919"/>
  <p:tag name="ORIGINALWIDTH" val="2754.406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begin{gather*}&#10;    \eta=\min \bigg\{\left(\tfrac{2m_fM_f}{m_f+M_f}-\tfrac{1}{\zeta}\right)\tfrac{1}{\epsilon+\mt(\sigma^{L_u}_{\mathrm{max}}+2)},\tfrac{1}{2},\tfrac{2}{5}\tfrac{\mt\sigma^+_{\mathrm{min}}}{m_f+M_f},\\&#10;    \tfrac{\mt\sigma^+_{\mathrm{min}}(\epsilon-\zeta(\tau^t)^2)}{5((\tau^t)^2+\epsilon^2)},\tfrac{\sigma^+_{\mathrm{min}}}{5\max\{1,\sigma^{L_u}_{\max}\}}\bigg\}&#10;\end{gather*}&#10;&#10;&#10;\end{document}"/>
  <p:tag name="IGUANATEXSIZE" val="25"/>
  <p:tag name="IGUANATEXCURSOR" val="561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3732.283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textcolor{red}{when $\tau^t\to 0$, (Newton, BFGS) can choose $\epsilon\to0$, $\zeta\to \infty$, obtaining}:&#10;&#10;&#10;\end{document}"/>
  <p:tag name="IGUANATEXSIZE" val="25"/>
  <p:tag name="IGUANATEXCURSOR" val="451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3310.086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newcommand{\hide}[1]{}&#10;\begin{document}&#10;&#10;\begin{gather*}&#10;    \eta_{\mathrm{exact}}=\min\bigg\{\tfrac{2m_fM_f}{m_f+M_f}\tfrac{1}{\hide{\epsilon+}\mt(\sigma^{L_u}_{\mathrm{max}}+2)},\tfrac{1}{2},\tfrac{2}{5}\tfrac{\mt\sigma^+_{\mathrm{min}}}{(m_f+M_f)},&#10;    \hide{\tfrac{\mt\sigma^+_{\mathrm{min}}}{5\epsilon},}\tfrac{\sigma^+_{\mathrm{min}}}{5\max\{1,\sigma^{L_u}_{\mathrm{max}}\}}\bigg\}&#10;\end{gather*}&#10;&#10;&#10;&#10;&#10;\end{document}"/>
  <p:tag name="IGUANATEXSIZE" val="25"/>
  <p:tag name="IGUANATEXCURSOR" val="578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2889.389"/>
  <p:tag name="LATEXADDIN" val="\documentclass{article}&#10;\usepackage{amsmath}&#10;\usepackage{amsfonts}&#10;\usepackage{physics}&#10;\usepackage{xcolor}&#10;\pagestyle{empty}&#10;\begin{document}&#10;&#10;\begin{itemize}&#10;\item Both $\sigma^+_{\mathrm{min}}$ and $\sigma^{L_u}_{\mathrm{max}}$ measure network connectivity.&#10;\end{itemize}&#10;&#10;&#10;\end{document}"/>
  <p:tag name="IGUANATEXSIZE" val="25"/>
  <p:tag name="IGUANATEXCURSOR" val="273"/>
  <p:tag name="TRANSPARENCY" val="True"/>
  <p:tag name="LATEXENGINEID" val="0"/>
  <p:tag name="TEMPFOLDER" val="D:\iguana\"/>
  <p:tag name="LATEXFORMHEIGHT" val="312"/>
  <p:tag name="LATEXFORMWIDTH" val="792"/>
  <p:tag name="LATEXFORMWRAP" val="Fals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0.9711"/>
  <p:tag name="ORIGINALWIDTH" val="3972.254"/>
  <p:tag name="LATEXADDIN" val="\documentclass{article}&#10;\usepackage{amsmath}&#10;\usepackage{amsfonts}&#10;\usepackage{physics}&#10;\usepackage{xcolor}&#10;\pagestyle{empty}&#10;\begin{document}&#10;&#10;\begin{itemize}&#10;\item For $\varepsilon$-accurate solutions, at most $\mathcal{O}\left(\log(1/\varepsilon)\left(\sqrt{\kappa}+\tfrac{1}{\sigma^+_{\mathrm{min}}}\right)\right)$ iterations.&#10;\end{itemize}&#10;\end{document}"/>
  <p:tag name="IGUANATEXSIZE" val="25"/>
  <p:tag name="IGUANATEXCURSOR" val="202"/>
  <p:tag name="TRANSPARENCY" val="True"/>
  <p:tag name="LATEXENGINEID" val="0"/>
  <p:tag name="TEMPFOLDER" val="D:\iguana\"/>
  <p:tag name="LATEXFORMHEIGHT" val="312"/>
  <p:tag name="LATEXFORMWIDTH" val="840.75"/>
  <p:tag name="LATEXFORMWRAP" val="Fals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98.98764"/>
  <p:tag name="LATEXADDIN" val="\documentclass{article}&#10;\usepackage{amsmath}&#10;\usepackage{amsfonts}&#10;\usepackage{physics}&#10;\usepackage{xcolor}&#10;\pagestyle{empty}&#10;\begin{document}&#10;&#10;$x_i$&#10;&#10;&#10;\end{document}"/>
  <p:tag name="IGUANATEXSIZE" val="20"/>
  <p:tag name="IGUANATEXCURSOR" val="148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999.25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begin{gather*}&#10;    \underset{x\in\mathbb{R}^{d}}{\text{minimize}} \,\,G(x)=\left\{\sum_{i=1}^m f_i(x)+g(x)\right\}&#10;\end{gather*}&#10;&#10;&#10;\end{document}"/>
  <p:tag name="IGUANATEXSIZE" val="25"/>
  <p:tag name="IGUANATEXCURSOR" val="459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2275.216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begin{gather*}&#10;        f_i(x)=\tfrac{1}{2}\sum_{i=1}^{m_i} \left(a_i^\top x-b_i\right)^2, \quad g(x)=\gamma\norm{x}_1&#10;\end{gather*}&#10;&#10;&#10;\end{document}"/>
  <p:tag name="IGUANATEXSIZE" val="20"/>
  <p:tag name="IGUANATEXCURSOR" val="452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59.955"/>
  <p:tag name="ORIGINALWIDTH" val="2554.931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begin{gather*}&#10;        f_i(x_i) =  \sum_{j=1}^{m_i} \left[\ln(1+e^{-w_j^\top x_i})+(1-y_j)w_j^\top x_i\right],&#10;\end{gather*}&#10;&#10;&#10;&#10;\end{document}"/>
  <p:tag name="IGUANATEXSIZE" val="20"/>
  <p:tag name="IGUANATEXCURSOR" val="469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704.9119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$g(x)=\gamma\norm{x}_1$&#10;&#10;&#10;&#10;\end{document}"/>
  <p:tag name="IGUANATEXSIZE" val="20"/>
  <p:tag name="IGUANATEXCURSOR" val="356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2278.215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begin{gather*}&#10;        f_i(x)=\tfrac{1}{2}\sum_{i=1}^{m_i} \left(a_i^\top x-b_i\right)^2, \quad g(x)=\gamma\norm{x}^2_2&#10;\end{gather*}&#10;&#10;&#10;\end{document}"/>
  <p:tag name="IGUANATEXSIZE" val="20"/>
  <p:tag name="IGUANATEXCURSOR" val="452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06.4867"/>
  <p:tag name="LATEXADDIN" val="\documentclass{article}&#10;\usepackage{amsmath}&#10;\usepackage{amsfonts}&#10;\usepackage{physics}&#10;\usepackage{xcolor}&#10;\pagestyle{empty}&#10;\begin{document}&#10;&#10;$x_j$&#10;&#10;&#10;\end{document}"/>
  <p:tag name="IGUANATEXSIZE" val="20"/>
  <p:tag name="IGUANATEXCURSOR" val="148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4833"/>
  <p:tag name="ORIGINALWIDTH" val="1934.758"/>
  <p:tag name="LATEXADDIN" val="\documentclass{article}&#10;\usepackage{amsmath}&#10;\usepackage{amsfonts}&#10;\usepackage{physics}&#10;\usepackage{xcolor}&#10;\pagestyle{empty}&#10;\begin{document}&#10;&#10;s.t. $x_i =\textcolor{blue}{z_{ij}} = x_j$, for $i\in\mathcal{V}$, $j\in\mathcal{N}_i$.&#10;&#10;&#10;\end{document}"/>
  <p:tag name="IGUANATEXSIZE" val="20"/>
  <p:tag name="IGUANATEXCURSOR" val="170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09.036"/>
  <p:tag name="LATEXADDIN" val="\documentclass{article}&#10;\usepackage{amsmath}&#10;\usepackage{amssymb}&#10;\usepackage{physics}&#10;\usepackage{xcolor}&#10;\pagestyle{empty}&#10;\begin{document}&#10;&#10;&#10;$\underset{x_i,\theta,\textcolor{blue}{z_{ij}}\in\mathbb{R}^d}{\text{minimize}} \bigg\{\sum_{i=1}^m f_i(x_i)+g(\theta) \bigg\}  $&#10;&#10;&#10;\end{document}"/>
  <p:tag name="IGUANATEXSIZE" val="20"/>
  <p:tag name="IGUANATEXCURSOR" val="190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661.792"/>
  <p:tag name="LATEXADDIN" val="\documentclass{article}&#10;\usepackage{amsmath}&#10;\usepackage{amsfonts}&#10;\usepackage{physics}&#10;\usepackage{xcolor}&#10;\pagestyle{empty}&#10;\begin{document}&#10;&#10;$x_l = \theta$, for one arbitrary $l\in \mathcal{V}$.&#10;&#10;&#10;\end{document}"/>
  <p:tag name="IGUANATEXSIZE" val="20"/>
  <p:tag name="IGUANATEXCURSOR" val="197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93.73827"/>
  <p:tag name="LATEXADDIN" val="\documentclass{article}&#10;\usepackage{amsmath}&#10;\usepackage{amsfonts}&#10;\usepackage{physics}&#10;\usepackage{xcolor}&#10;\pagestyle{empty}&#10;\begin{document}&#10;&#10;$x_l$&#10;&#10;&#10;\end{document}"/>
  <p:tag name="IGUANATEXSIZE" val="20"/>
  <p:tag name="IGUANATEXCURSOR" val="148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}&#10;\usepackage{amsfonts}&#10;\usepackage{physics}&#10;\usepackage{xcolor}&#10;\pagestyle{empty}&#10;\begin{document}&#10;&#10;=&#10;&#10;&#10;\end{document}"/>
  <p:tag name="IGUANATEXSIZE" val="20"/>
  <p:tag name="IGUANATEXCURSOR" val="145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}&#10;\usepackage{amsfonts}&#10;\usepackage{physics}&#10;\usepackage{xcolor}&#10;\pagestyle{empty}&#10;\begin{document}&#10;&#10;=&#10;&#10;&#10;\end{document}"/>
  <p:tag name="IGUANATEXSIZE" val="20"/>
  <p:tag name="IGUANATEXCURSOR" val="145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1489.314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&#10;$\mathcal{V}=\{1,\dots,m\}$, $\mathcal{E}\subseteq \mathcal{V}\times \mathcal{V}$.&#10;&#10;\end{document}"/>
  <p:tag name="IGUANATEXSIZE" val="20"/>
  <p:tag name="IGUANATEXCURSOR" val="427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25.9843"/>
  <p:tag name="LATEXADDIN" val="\documentclass{article}&#10;\usepackage{amsmath}&#10;\usepackage{amsfonts}&#10;\usepackage{physics}&#10;\usepackage{xcolor}&#10;\pagestyle{empty}&#10;\begin{document}&#10;&#10;&#10;\textcolor{blue}{$z_{ij}$}&#10;&#10;\end{document}"/>
  <p:tag name="IGUANATEXSIZE" val="20"/>
  <p:tag name="IGUANATEXCURSOR" val="171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52.7184"/>
  <p:tag name="LATEXADDIN" val="\documentclass{article}&#10;\usepackage{amsmath}&#10;\usepackage{amsfonts}&#10;\usepackage{physics}&#10;\usepackage{xcolor}&#10;\pagestyle{empty}&#10;\begin{document}&#10;&#10;&#10;$\{z_{ij}\}$&#10;&#10;\end{document}"/>
  <p:tag name="IGUANATEXSIZE" val="20"/>
  <p:tag name="IGUANATEXCURSOR" val="153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215.2231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&#10;$\iff$&#10;&#10;\end{document}"/>
  <p:tag name="IGUANATEXSIZE" val="25"/>
  <p:tag name="IGUANATEXCURSOR" val="350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779.9025"/>
  <p:tag name="LATEXADDIN" val="\documentclass{article}&#10;\usepackage{amsmath}&#10;\usepackage{amssymb}&#10;\usepackage{physics}&#10;\usepackage{xcolor}&#10;\pagestyle{empty}&#10;\begin{document}&#10;&#10;s.t. $x_i\textcolor{olive}{=}z_{ij}\textcolor{orange}{=}x_j$&#10;&#10;&#10;\end{document}"/>
  <p:tag name="IGUANATEXSIZE" val="25"/>
  <p:tag name="IGUANATEXCURSOR" val="200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152.606"/>
  <p:tag name="LATEXADDIN" val="\documentclass{article}&#10;\usepackage{amsmath}&#10;\usepackage{amssymb}&#10;\usepackage{physics}&#10;\usepackage{xcolor}&#10;\pagestyle{empty}&#10;\begin{document}&#10;&#10;$x_l=\theta$ for some $l\in \mathcal{V}$&#10;&#10;&#10;\end{document}"/>
  <p:tag name="IGUANATEXSIZE" val="25"/>
  <p:tag name="IGUANATEXCURSOR" val="181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09.036"/>
  <p:tag name="LATEXADDIN" val="\documentclass{article}&#10;\usepackage{amsmath}&#10;\usepackage{amssymb}&#10;\usepackage{physics}&#10;\usepackage{xcolor}&#10;\pagestyle{empty}&#10;\begin{document}&#10;&#10;&#10;$\underset{x_i,\theta,z_{ij}\in\mathbb{R}^d}{\text{minimize}} \bigg\{\sum_{i=1}^m f_i(x_i)+g(\theta) \bigg\}  $&#10;&#10;&#10;\end{document}"/>
  <p:tag name="IGUANATEXSIZE" val="25"/>
  <p:tag name="IGUANATEXCURSOR" val="171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152.2309"/>
  <p:tag name="LATEXADDIN" val="\documentclass{article}&#10;\usepackage{amsmath}&#10;\usepackage{amssymb}&#10;\usepackage{physics}&#10;\usepackage{xcolor}&#10;\pagestyle{empty}&#10;\begin{document}&#10;&#10;s.t.&#10;&#10;&#10;\end{document}"/>
  <p:tag name="IGUANATEXSIZE" val="25"/>
  <p:tag name="IGUANATEXCURSOR" val="147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366.329"/>
  <p:tag name="LATEXADDIN" val="\documentclass{article}&#10;\usepackage{amsmath}&#10;\usepackage{amssymb}&#10;\usepackage{physics}&#10;\usepackage{xcolor}&#10;\pagestyle{empty}&#10;\begin{document}&#10;&#10;$Ax = \begin{bmatrix}\textcolor{olive}{A_s} x\\&#10;\textcolor{orange}{A_d} x\end{bmatrix}=\begin{bmatrix}z\\z\end{bmatrix}=Bz$&#10;&#10;&#10;\end{document}"/>
  <p:tag name="IGUANATEXSIZE" val="25"/>
  <p:tag name="IGUANATEXCURSOR" val="216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5.943"/>
  <p:tag name="LATEXADDIN" val="\documentclass{article}&#10;\usepackage{amsmath}&#10;\usepackage{amssymb}&#10;\usepackage{physics}&#10;\usepackage{xcolor}&#10;\pagestyle{empty}&#10;\begin{document}&#10;&#10;$S^\top x=\theta$&#10;&#10;&#10;\end{document}"/>
  <p:tag name="IGUANATEXSIZE" val="25"/>
  <p:tag name="IGUANATEXCURSOR" val="159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1.4511"/>
  <p:tag name="ORIGINALWIDTH" val="3247.844"/>
  <p:tag name="LATEXADDIN" val="\documentclass{article}&#10;\usepackage{amsmath}&#10;\usepackage{amssymb}&#10;\usepackage{physics}&#10;\usepackage{xcolor}&#10;\pagestyle{empty}&#10;\begin{document}&#10;&#10;\begin{align*}\mathcal{L}(\textcolor{red}{x,\theta,z};\textcolor{blue}{y,\lambda})=&amp; F(\textcolor{red}{x})+g(\textcolor{red}{\theta})+\textcolor{blue}{y}^\top (A\textcolor{red}{x}-B\textcolor{red}{z})+\textcolor{blue}{\lambda}^\top(S^\top \textcolor{red}{x}-\textcolor{red}{\theta})\\&#10;&amp;\qquad \qquad+\tfrac{\mu_z}{2}\norm{A\textcolor{red}{x}-B\textcolor{red}{z}}^2+\tfrac{\mu_\theta}{2}\norm{S^\top \textcolor{red}{x}-\textcolor{red}{\theta}}^2 \end{align*}&#10;&#10;&#10;\end{document}"/>
  <p:tag name="IGUANATEXSIZE" val="25"/>
  <p:tag name="IGUANATEXCURSOR" val="425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98.98764"/>
  <p:tag name="LATEXADDIN" val="\documentclass{article}&#10;\usepackage{amsmath}&#10;\usepackage{amsfonts}&#10;\usepackage{physics}&#10;\usepackage{xcolor}&#10;\pagestyle{empty}&#10;\begin{document}&#10;&#10;$x_i$&#10;&#10;&#10;\end{document}"/>
  <p:tag name="IGUANATEXSIZE" val="20"/>
  <p:tag name="IGUANATEXCURSOR" val="148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042.745"/>
  <p:tag name="LATEXADDIN" val="\documentclass{article}&#10;\usepackage{amsmath}&#10;\usepackage{amssymb}&#10;\usepackage{physics}&#10;\usepackage{xcolor}&#10;\pagestyle{empty}&#10;\begin{document}&#10;&#10;&#10;$\underset{x\in\mathbb{R}^{md},z\in\mathbb{R}^{nd},\theta\in\mathbb{R}^d}{\text{minimize}} \bigg\{\sum_{i=1}^m F(x)+g(\theta) \bigg\}  $&#10;&#10;&#10;\end{document}"/>
  <p:tag name="IGUANATEXSIZE" val="25"/>
  <p:tag name="IGUANATEXCURSOR" val="259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91.2261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$l$-th&#10;&#10;&#10;\end{document}"/>
  <p:tag name="IGUANATEXSIZE" val="20"/>
  <p:tag name="IGUANATEXCURSOR" val="350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284.589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Hyperparameters $\mu_z,\mu_\theta$&#10;&#10;&#10;\end{document}"/>
  <p:tag name="IGUANATEXSIZE" val="20"/>
  <p:tag name="IGUANATEXCURSOR" val="377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9.355"/>
  <p:tag name="ORIGINALWIDTH" val="2017.998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begin{align*}&#10;    x^{t+1}&amp;= \underset{x}{\text{argmin}}\,\,\mathcal{L} (x,\theta^t,z^t;y^t,\lambda^t) ,\\&#10;    \theta^{t+1} &amp;= \underset{\theta}{\text{argmin}}\,\,\mathcal{L} (x^{t+1},\theta,z^t;y^t,\lambda^t) ,\\&#10;    z^{t+1} &amp; = \underset{z}{\text{argmin}}\,\,\mathcal{L} (x^{t+1},\theta^{t+1},z;y^t,\lambda^t) ,\\&#10;    y^{t+1} &amp;=y^t+\mu_z (Ax^{t+1}-Bz^{t+1}),\\&#10;    \lambda^{t+1} &amp;=\lambda^t+\mu_\theta(S^\top x^{t+1}-\theta^{t+1}).&#10;\end{align*}&#10;&#10;&#10;\end{document}"/>
  <p:tag name="IGUANATEXSIZE" val="25"/>
  <p:tag name="IGUANATEXCURSOR" val="384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61.49228"/>
  <p:tag name="LATEXADDIN" val="\documentclass{article}&#10;\usepackage{amsmath}&#10;\usepackage{amssymb}&#10;\usepackage{physics}&#10;\usepackage{xcolor}&#10;\pagestyle{empty}&#10;\begin{document}&#10;&#10;$\bigg\{$&#10;&#10;&#10;\end{document}"/>
  <p:tag name="IGUANATEXSIZE" val="20"/>
  <p:tag name="IGUANATEXCURSOR" val="151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61.49228"/>
  <p:tag name="LATEXADDIN" val="\documentclass{article}&#10;\usepackage{amsmath}&#10;\usepackage{amssymb}&#10;\usepackage{physics}&#10;\usepackage{xcolor}&#10;\pagestyle{empty}&#10;\begin{document}&#10;&#10;$\bigg\{$&#10;&#10;&#10;\end{document}"/>
  <p:tag name="IGUANATEXSIZE" val="20"/>
  <p:tag name="IGUANATEXCURSOR" val="151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2.99213"/>
  <p:tag name="LATEXADDIN" val="\documentclass{article}&#10;\usepackage{amsmath}&#10;\usepackage{amsfonts}&#10;\usepackage{physics}&#10;\usepackage{xcolor}&#10;\pagestyle{empty}&#10;\begin{document}&#10;&#10;&#10;$x$&#10;&#10;\end{document}"/>
  <p:tag name="IGUANATEXSIZE" val="20"/>
  <p:tag name="IGUANATEXCURSOR" val="147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2.4747"/>
  <p:tag name="ORIGINALWIDTH" val="1727.784"/>
  <p:tag name="LATEXADDIN" val="\documentclass{article}&#10;\usepackage{amsmath}&#10;\usepackage{amsfonts}&#10;\usepackage{physics}&#10;\usepackage{xcolor}&#10;\pagestyle{empty}&#10;\begin{document}&#10;&#10;$x^{t+1}= \underset{x}{\text{argmin}}\,\,\mathcal{L} (x,\theta^t,z^t;y^t,\lambda^t)$&#10;&#10;&#10;\end{document}"/>
  <p:tag name="IGUANATEXSIZE" val="20"/>
  <p:tag name="IGUANATEXCURSOR" val="229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776.153"/>
  <p:tag name="LATEXADDIN" val="\documentclass{article}&#10;\usepackage{amsmath}&#10;\usepackage{amsfonts}&#10;\usepackage{physics}&#10;\usepackage{xcolor}&#10;\pagestyle{empty}&#10;\begin{document}&#10;&#10;$x^{t+1}=x^t-u^t$&#10;&#10;\end{document}"/>
  <p:tag name="IGUANATEXSIZE" val="20"/>
  <p:tag name="IGUANATEXCURSOR" val="160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719.91"/>
  <p:tag name="LATEXADDIN" val="\documentclass{article}&#10;\usepackage{amsmath}&#10;\usepackage{amsfonts}&#10;\usepackage{physics}&#10;\usepackage{xcolor}&#10;\pagestyle{empty}&#10;\begin{document}&#10;&#10;&#10;$H^t u^t = \nabla_x \mathcal{L}^t$&#10;&#10;\end{document}"/>
  <p:tag name="IGUANATEXSIZE" val="20"/>
  <p:tag name="IGUANATEXCURSOR" val="178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06.4867"/>
  <p:tag name="LATEXADDIN" val="\documentclass{article}&#10;\usepackage{amsmath}&#10;\usepackage{amsfonts}&#10;\usepackage{physics}&#10;\usepackage{xcolor}&#10;\pagestyle{empty}&#10;\begin{document}&#10;&#10;$x_j$&#10;&#10;&#10;\end{document}"/>
  <p:tag name="IGUANATEXSIZE" val="20"/>
  <p:tag name="IGUANATEXCURSOR" val="148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776.153"/>
  <p:tag name="LATEXADDIN" val="\documentclass{article}&#10;\usepackage{amsmath}&#10;\usepackage{amsfonts}&#10;\usepackage{physics}&#10;\usepackage{xcolor}&#10;\pagestyle{empty}&#10;\begin{document}&#10;&#10;$x^{t+1}=x^t-u^t$&#10;&#10;\end{document}"/>
  <p:tag name="IGUANATEXSIZE" val="20"/>
  <p:tag name="IGUANATEXCURSOR" val="160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985.002"/>
  <p:tag name="LATEXADDIN" val="\documentclass{article}&#10;\usepackage{amsmath}&#10;\usepackage{amssymb}&#10;\usepackage{physics}&#10;\usepackage{xcolor}&#10;\pagestyle{empty}&#10;\begin{document}&#10;&#10;$H^t_{\mathrm{Newton}} = \nabla^2 F(x^t)+\mu_z \textcolor{red}{D}+\mu_\theta SS^\top$&#10;&#10;&#10;\end{document}"/>
  <p:tag name="IGUANATEXSIZE" val="25"/>
  <p:tag name="IGUANATEXCURSOR" val="207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4.1658"/>
  <p:tag name="ORIGINALWIDTH" val="2202.475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$&#10;\begin{bmatrix}&#10;\nabla^2 f_1(x_1^t) &amp; 0                   &amp; \dots &amp; 0 \\&#10;0                   &amp; \nabla^2 f_2(x_2^t) &amp;  \dots&amp; 0 \\&#10;\vdots              &amp;  0                  &amp; \ddots&amp; 0 \\&#10;0                   &amp;  0                  &amp;  \dots    &amp; \nabla^2 f_m(x_m^t)&#10;\end{bmatrix}&#10;$&#10;&#10;&#10;\end{document}"/>
  <p:tag name="IGUANATEXSIZE" val="12"/>
  <p:tag name="IGUANATEXCURSOR" val="582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539.9325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$D_{ii} = \abs{\mathcal{N}_i}$&#10;&#10;&#10;\end{document}"/>
  <p:tag name="IGUANATEXSIZE" val="18"/>
  <p:tag name="IGUANATEXCURSOR" val="350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6.8879"/>
  <p:tag name="ORIGINALWIDTH" val="431.946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$S = \begin{bmatrix} &#10;0\\&#10;\vdots\\&#10;1\\&#10;\vdots\\&#10;0 \end{bmatrix}$&#10;&#10;&#10;\end{document}"/>
  <p:tag name="IGUANATEXSIZE" val="25"/>
  <p:tag name="IGUANATEXCURSOR" val="346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17.4354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$l$-th entry&#10;&#10;&#10;\end{document}"/>
  <p:tag name="IGUANATEXSIZE" val="18"/>
  <p:tag name="IGUANATEXCURSOR" val="356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334"/>
  <p:tag name="ORIGINALWIDTH" val="742.4072"/>
  <p:tag name="LATEXADDIN" val="\documentclass{article}&#10;\usepackage{amsmath}&#10;\usepackage{amsfonts}&#10;\usepackage{physics}&#10;\usepackage{xcolor}&#10;\pagestyle{empty}&#10;\begin{document}&#10;&#10;&#10;$H^t_{ii} u^t_i = \nabla_x \mathcal{L}^t_i$&#10;&#10;\end{document}"/>
  <p:tag name="IGUANATEXSIZE" val="20"/>
  <p:tag name="IGUANATEXCURSOR" val="187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696.6629"/>
  <p:tag name="LATEXADDIN" val="\documentclass{article}&#10;\usepackage{amsmath}&#10;\usepackage{amsfonts}&#10;\usepackage{physics}&#10;\usepackage{xcolor}&#10;\pagestyle{empty}&#10;\begin{document}&#10;&#10;&#10;$x_i=\textcolor{red}{z_{ij}}=x_j$&#10;&#10;\end{document}"/>
  <p:tag name="IGUANATEXSIZE" val="20"/>
  <p:tag name="IGUANATEXCURSOR" val="164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719.91"/>
  <p:tag name="LATEXADDIN" val="\documentclass{article}&#10;\usepackage{amsmath}&#10;\usepackage{amsfonts}&#10;\usepackage{physics}&#10;\usepackage{xcolor}&#10;\pagestyle{empty}&#10;\begin{document}&#10;&#10;&#10;$H^t u^t = \nabla_x \mathcal{L}^t$&#10;&#10;\end{document}"/>
  <p:tag name="IGUANATEXSIZE" val="20"/>
  <p:tag name="IGUANATEXCURSOR" val="178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776.153"/>
  <p:tag name="LATEXADDIN" val="\documentclass{article}&#10;\usepackage{amsmath}&#10;\usepackage{amsfonts}&#10;\usepackage{physics}&#10;\usepackage{xcolor}&#10;\pagestyle{empty}&#10;\begin{document}&#10;&#10;$x^{t+1}=x^t-u^t$&#10;&#10;\end{document}"/>
  <p:tag name="IGUANATEXSIZE" val="20"/>
  <p:tag name="IGUANATEXCURSOR" val="160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4833"/>
  <p:tag name="ORIGINALWIDTH" val="1622.797"/>
  <p:tag name="LATEXADDIN" val="\documentclass{article}&#10;\usepackage{amsmath}&#10;\usepackage{amsfonts}&#10;\usepackage{physics}&#10;\usepackage{xcolor}&#10;\pagestyle{empty}&#10;\begin{document}&#10;&#10;s.t. $x_i = x_j$, for $i\in\mathcal{V}$, $j\in\mathcal{N}_i$.&#10;&#10;&#10;\end{document}"/>
  <p:tag name="IGUANATEXSIZE" val="20"/>
  <p:tag name="IGUANATEXCURSOR" val="205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385.4518"/>
  <p:tag name="LATEXADDIN" val="\documentclass{article}&#10;\usepackage{amsmath}&#10;\usepackage{amsfonts}&#10;\usepackage{physics}&#10;\usepackage{xcolor}&#10;\pagestyle{empty}&#10;\begin{document}&#10;&#10;&#10;$\textcolor{red}{x_i=x_j}$&#10;&#10;\end{document}"/>
  <p:tag name="IGUANATEXSIZE" val="20"/>
  <p:tag name="IGUANATEXCURSOR" val="160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963.255"/>
  <p:tag name="LATEXADDIN" val="\documentclass{article}&#10;\usepackage{amsmath}&#10;\usepackage{amssymb}&#10;\usepackage{physics}&#10;\usepackage{xcolor}&#10;\pagestyle{empty}&#10;\begin{document}&#10;&#10;$H^t_{\mathrm{Newton}} = \nabla^2 F(x^t)+\mu_z \textcolor{red}{L}+\mu_\theta SS^\top$&#10;&#10;&#10;\end{document}"/>
  <p:tag name="IGUANATEXSIZE" val="25"/>
  <p:tag name="IGUANATEXCURSOR" val="207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028.121"/>
  <p:tag name="LATEXADDIN" val="\documentclass{article}&#10;\usepackage{amsmath}&#10;\usepackage{amsfonts}&#10;\usepackage{physics}&#10;\usepackage{xcolor}&#10;\pagestyle{empty}&#10;\begin{document}&#10;&#10;&#10;$L_{ij} \neq 0$ if $(i,j)\in \mathcal{E}$&#10;&#10;\end{document}"/>
  <p:tag name="IGUANATEXSIZE" val="18"/>
  <p:tag name="IGUANATEXCURSOR" val="184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.4833"/>
  <p:tag name="ORIGINALWIDTH" val="951.631"/>
  <p:tag name="LATEXADDIN" val="\documentclass{article}&#10;\usepackage{amsmath}&#10;\usepackage{amsfonts}&#10;\usepackage{physics}&#10;\usepackage{xcolor}&#10;\pagestyle{empty}&#10;\begin{document}&#10;&#10;$u^t = (H^t)^{-1} \nabla_x \mathcal{L}^t$&#10;&#10;&#10;\end{document}"/>
  <p:tag name="IGUANATEXSIZE" val="20"/>
  <p:tag name="IGUANATEXCURSOR" val="182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719.91"/>
  <p:tag name="LATEXADDIN" val="\documentclass{article}&#10;\usepackage{amsmath}&#10;\usepackage{amsfonts}&#10;\usepackage{physics}&#10;\usepackage{xcolor}&#10;\pagestyle{empty}&#10;\begin{document}&#10;&#10;&#10;$H^t u^t = \nabla_x \mathcal{L}^t$&#10;&#10;\end{document}"/>
  <p:tag name="IGUANATEXSIZE" val="20"/>
  <p:tag name="IGUANATEXCURSOR" val="178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0.4687"/>
  <p:tag name="ORIGINALWIDTH" val="2768.654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$(H^t)^{-1} = (D^t)^{-\frac{1}{2}}\sum_{i=0}^{\infty} \left[(D^t)^{-\frac{1}{2}}N(D^t)^{-\frac{1}{2}}\right]^i(D^t)^{-\frac{1}{2}}$&#10;&#10;&#10;\end{document}"/>
  <p:tag name="IGUANATEXSIZE" val="20"/>
  <p:tag name="IGUANATEXCURSOR" val="454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474.6906"/>
  <p:tag name="LATEXADDIN" val="\documentclass{article}&#10;\usepackage{amsmath}&#10;\usepackage{amsfonts}&#10;\usepackage{physics}&#10;\usepackage{xcolor}&#10;\pagestyle{empty}&#10;\begin{document}&#10;&#10;&#10;$(\textcolor{red}{x_i=x_j})$&#10;&#10;\end{document}"/>
  <p:tag name="IGUANATEXSIZE" val="25"/>
  <p:tag name="IGUANATEXCURSOR" val="170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785.9017"/>
  <p:tag name="LATEXADDIN" val="\documentclass{article}&#10;\usepackage{amsmath}&#10;\usepackage{amsfonts}&#10;\usepackage{physics}&#10;\usepackage{xcolor}&#10;\pagestyle{empty}&#10;\begin{document}&#10;&#10;&#10;$(\textcolor{red}{x_i=z_{ij}=x_j})$&#10;&#10;\end{document}"/>
  <p:tag name="IGUANATEXSIZE" val="25"/>
  <p:tag name="IGUANATEXCURSOR" val="174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776.153"/>
  <p:tag name="LATEXADDIN" val="\documentclass{article}&#10;\usepackage{amsmath}&#10;\usepackage{amsfonts}&#10;\usepackage{physics}&#10;\usepackage{xcolor}&#10;\pagestyle{empty}&#10;\begin{document}&#10;&#10;$x^{t+1}=x^t-u^t$&#10;&#10;\end{document}"/>
  <p:tag name="IGUANATEXSIZE" val="20"/>
  <p:tag name="IGUANATEXCURSOR" val="160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719.91"/>
  <p:tag name="LATEXADDIN" val="\documentclass{article}&#10;\usepackage{amsmath}&#10;\usepackage{amsfonts}&#10;\usepackage{physics}&#10;\usepackage{xcolor}&#10;\pagestyle{empty}&#10;\begin{document}&#10;&#10;&#10;$H^t u^t = \nabla_x \mathcal{L}^t$&#10;&#10;\end{document}"/>
  <p:tag name="IGUANATEXSIZE" val="20"/>
  <p:tag name="IGUANATEXCURSOR" val="178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685.039"/>
  <p:tag name="LATEXADDIN" val="\documentclass{article}&#10;\usepackage{amsmath}&#10;\usepackage{amssymb}&#10;\usepackage{physics}&#10;\usepackage{xcolor}&#10;\pagestyle{empty}&#10;\begin{document}&#10;&#10;&#10;$\underset{x_i,\theta\in\mathbb{R}^d}{\text{minimize}} \bigg\{\sum_{i=1}^m f_i(x_i)+g(\theta) \bigg\}  $&#10;&#10;&#10;\end{document}"/>
  <p:tag name="IGUANATEXSIZE" val="20"/>
  <p:tag name="IGUANATEXCURSOR" val="165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334"/>
  <p:tag name="ORIGINALWIDTH" val="1634.046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$H^t = J^t + \mu_z D + \mt SS^\top + \epsilon I $&#10;&#10;&#10;\end{document}"/>
  <p:tag name="IGUANATEXSIZE" val="25"/>
  <p:tag name="IGUANATEXCURSOR" val="391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1.916"/>
  <p:tag name="ORIGINALWIDTH" val="1526.809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&#10;$J^t = \begin{bmatrix}&#10;&amp; J_1^t  &amp;\dots &amp;\dots &amp;0\\&#10;&amp;0 &amp; J_2^t &amp;\dots &amp;0\\&#10;&amp;\vdots &amp;\vdots &amp;\ddots &amp; 0\\&#10;&amp;0   &amp;\dots &amp;\dots  &amp;J_m^t  &#10; \end{bmatrix}$&#10;&#10;\end{document}"/>
  <p:tag name="IGUANATEXSIZE" val="25"/>
  <p:tag name="IGUANATEXCURSOR" val="438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334"/>
  <p:tag name="ORIGINALWIDTH" val="340.4574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$J_i^t=0$&#10;&#10;&#10;\end{document}"/>
  <p:tag name="IGUANATEXSIZE" val="25"/>
  <p:tag name="IGUANATEXCURSOR" val="352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743.907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$J_i^t=\nabla^2 f_i(x_i^t)$&#10;&#10;&#10;\end{document}"/>
  <p:tag name="IGUANATEXSIZE" val="25"/>
  <p:tag name="IGUANATEXCURSOR" val="363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.7334"/>
  <p:tag name="ORIGINALWIDTH" val="299.9625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$J_i^t=?$&#10;&#10;&#10;\end{document}"/>
  <p:tag name="IGUANATEXSIZE" val="25"/>
  <p:tag name="IGUANATEXCURSOR" val="352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385.4518"/>
  <p:tag name="LATEXADDIN" val="\documentclass{article}&#10;\usepackage{amsmath}&#10;\usepackage{amsfonts}&#10;\usepackage{physics}&#10;\usepackage{xcolor}&#10;\pagestyle{empty}&#10;\begin{document}&#10;&#10;$x_i=x_j$&#10;&#10;&#10;\end{document}"/>
  <p:tag name="IGUANATEXSIZE" val="25"/>
  <p:tag name="IGUANATEXCURSOR" val="148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300.7124"/>
  <p:tag name="LATEXADDIN" val="\documentclass{article}&#10;\usepackage{amsmath}&#10;\usepackage{amsfonts}&#10;\usepackage{physics}&#10;\usepackage{xcolor}&#10;\pagestyle{empty}&#10;\begin{document}&#10;&#10;$\mathcal{O}(d^3)$&#10;&#10;&#10;\end{document}"/>
  <p:tag name="IGUANATEXSIZE" val="25"/>
  <p:tag name="IGUANATEXCURSOR" val="160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.2332"/>
  <p:tag name="ORIGINALWIDTH" val="451.4435"/>
  <p:tag name="LATEXADDIN" val="\documentclass{article}&#10;\usepackage{amsmath}&#10;\usepackage{amsfonts}&#10;\usepackage{physics}&#10;\usepackage{xcolor}&#10;\pagestyle{empty}&#10;\begin{document}&#10;&#10;&#10;$\nabla^2 F(x^t)$&#10;&#10;\end{document}"/>
  <p:tag name="IGUANATEXSIZE" val="25"/>
  <p:tag name="IGUANATEXCURSOR" val="160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115.4856"/>
  <p:tag name="LATEXADDIN" val="\documentclass{article}&#10;\usepackage{amsmath}&#10;\usepackage{amsfonts}&#10;\usepackage{physics}&#10;\usepackage{xcolor}&#10;\pagestyle{empty}&#10;\begin{document}&#10;&#10;&#10;$\mathcal{L}^t$&#10;&#10;\end{document}"/>
  <p:tag name="IGUANATEXSIZE" val="25"/>
  <p:tag name="IGUANATEXCURSOR" val="159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866.1417"/>
  <p:tag name="LATEXADDIN" val="\documentclass{article}&#10;\usepackage{amsmath}&#10;\usepackage{amsfonts}&#10;\usepackage{physics}&#10;\usepackage{xcolor}&#10;\pagestyle{empty}&#10;\begin{document}&#10;&#10;&#10;$\mathcal{O}(d^2) \text{ or } \mathcal{O}(d)^{[2]}$&#10;&#10;\end{document}"/>
  <p:tag name="IGUANATEXSIZE" val="25"/>
  <p:tag name="IGUANATEXCURSOR" val="193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429.6963"/>
  <p:tag name="LATEXADDIN" val="\documentclass{article}&#10;\usepackage{amsmath}&#10;\usepackage{amsfonts}&#10;\usepackage{physics}&#10;\usepackage{xcolor}&#10;\pagestyle{empty}&#10;\begin{document}&#10;&#10;$\ell_1$-norm &#10;&#10;&#10;\end{document}"/>
  <p:tag name="IGUANATEXSIZE" val="14"/>
  <p:tag name="IGUANATEXCURSOR" val="153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52.7184"/>
  <p:tag name="LATEXADDIN" val="\documentclass{article}&#10;\usepackage{amsmath}&#10;\usepackage{amsfonts}&#10;\usepackage{physics}&#10;\usepackage{xcolor}&#10;\pagestyle{empty}&#10;\begin{document}&#10;&#10;&#10;$\{z_{ij}\}$&#10;&#10;\end{document}"/>
  <p:tag name="IGUANATEXSIZE" val="25"/>
  <p:tag name="IGUANATEXCURSOR" val="153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0.9636"/>
  <p:tag name="ORIGINALWIDTH" val="4286.464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noindent \textbf{Lemma $\mathbf{1}^{[1]}$}. Under appropriate initializations, we obtain the following updates along with the expression for $(z^t,y^t)$:&#10;&#10;&#10;\end{document}"/>
  <p:tag name="IGUANATEXSIZE" val="25"/>
  <p:tag name="IGUANATEXCURSOR" val="422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0.1537"/>
  <p:tag name="ORIGINALWIDTH" val="1846.269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begin{align*}&#10;        \textcolor{red}{x^{t+1}}&amp;=x^t - u^t\\&#10;        \textcolor{red}{\theta^{t+1}}&amp;= \textbf{prox}_{g/\mu_\theta}(S^\top x^{t+1}+\tfrac{1}{\mu_\theta}\lambda^t),\\&#10;       \textcolor{blue}{\phi^{t+1}}&amp;=\phi^t+\tfrac{\mu_z}{2}L_s x^{t+1} ,\\&#10;        \textcolor{blue}{\lambda^{t+1}}&amp;=\lambda^t+\mu_\theta(S^\top x^{t+1}-\theta^{t+1}).&#10;\end{align*}&#10;&#10;&#10;\end{document}"/>
  <p:tag name="IGUANATEXSIZE" val="20"/>
  <p:tag name="IGUANATEXCURSOR" val="402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61.49228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$\bigg\{$&#10;&#10;&#10;\end{document}"/>
  <p:tag name="IGUANATEXSIZE" val="25"/>
  <p:tag name="IGUANATEXCURSOR" val="352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0.105"/>
  <p:tag name="ORIGINALWIDTH" val="2017.998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begin{align*}&#10;    \textcolor{red}{x^{t+1}}&amp;= \underset{w}{\text{argmin}}\,\,\mathcal{L} (x,\theta^t,z^t;y^t,\lambda^t) ,\\&#10;    \textcolor{red}{\theta^{t+1}} &amp;= \underset{\theta}{\text{argmin}}\,\,\mathcal{L} (x^{t+1},\theta,z^t;y^t,\lambda^t) ,\\&#10;    \textcolor{red}{z^{t+1}} &amp; = \underset{z}{\text{argmin}}\,\,\mathcal{L} (x^{t+1},\theta^{t+1},z;y^t,\lambda^t) ,\\&#10;    \textcolor{blue}{y^{t+1}} &amp;=y^t+\mu_z (Ax^{t+1}-Bz^{t+1}),\\&#10;    \textcolor{blue}{\lambda^{t+1}} &amp;=\lambda^t+\mu_\theta(S^\top x^{t+1}-\theta^{t+1}).&#10;\end{align*}&#10;&#10;&#10;\end{document}"/>
  <p:tag name="IGUANATEXSIZE" val="20"/>
  <p:tag name="IGUANATEXCURSOR" val="811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61.49228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$\bigg\{$&#10;&#10;&#10;\end{document}"/>
  <p:tag name="IGUANATEXSIZE" val="25"/>
  <p:tag name="IGUANATEXCURSOR" val="352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&#10;$\implies$&#10;&#10;\end{document}"/>
  <p:tag name="IGUANATEXSIZE" val="25"/>
  <p:tag name="IGUANATEXCURSOR" val="354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593.1758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&#10;$y^t= \begin{bmatrix} \alpha^t \\ -\alpha^t \end{bmatrix}$&#10;&#10;\end{document}"/>
  <p:tag name="IGUANATEXSIZE" val="25"/>
  <p:tag name="IGUANATEXCURSOR" val="388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609.6738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$z^t =\frac{1}{2}E_u x^t$&#10;&#10;&#10;\end{document}"/>
  <p:tag name="IGUANATEXSIZE" val="25"/>
  <p:tag name="IGUANATEXCURSOR" val="351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575.1781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 $\phi^t=E_s^\top \alpha^t $&#10;&#10;&#10;\end{document}"/>
  <p:tag name="IGUANATEXSIZE" val="25"/>
  <p:tag name="IGUANATEXCURSOR" val="344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661.792"/>
  <p:tag name="LATEXADDIN" val="\documentclass{article}&#10;\usepackage{amsmath}&#10;\usepackage{amsfonts}&#10;\usepackage{physics}&#10;\usepackage{xcolor}&#10;\pagestyle{empty}&#10;\begin{document}&#10;&#10;$x_l = \theta$, for one arbitrary $l\in \mathcal{V}$.&#10;&#10;&#10;\end{document}"/>
  <p:tag name="IGUANATEXSIZE" val="20"/>
  <p:tag name="IGUANATEXCURSOR" val="197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95.2006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&#10;$\phi \in \mathbb{R}^m$ &#10;&#10;\end{document}"/>
  <p:tag name="IGUANATEXSIZE" val="25"/>
  <p:tag name="IGUANATEXCURSOR" val="367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375.7031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$\alpha\in\mathbb{R}^n$&#10;&#10;&#10;\end{document}"/>
  <p:tag name="IGUANATEXSIZE" val="25"/>
  <p:tag name="IGUANATEXCURSOR" val="358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943.382"/>
  <p:tag name="LATEXADDIN" val="\documentclass{article}&#10;\usepackage{amsmath}&#10;\usepackage{amsfonts}&#10;\usepackage{physics}&#10;\usepackage{xcolor}&#10;\pagestyle{empty}&#10;\begin{document}&#10;&#10;&#10;Easy to converge!&#10;&#10;\end{document}"/>
  <p:tag name="IGUANATEXSIZE" val="20"/>
  <p:tag name="IGUANATEXCURSOR" val="162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$\implies$&#10;&#10;&#10;\end{document}"/>
  <p:tag name="IGUANATEXSIZE" val="25"/>
  <p:tag name="IGUANATEXCURSOR" val="353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252.7184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&#10;$\{z_{ij}\}$&#10;&#10;\end{document}"/>
  <p:tag name="IGUANATEXSIZE" val="25"/>
  <p:tag name="IGUANATEXCURSOR" val="353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$\implies$&#10;&#10;&#10;\end{document}"/>
  <p:tag name="IGUANATEXSIZE" val="25"/>
  <p:tag name="IGUANATEXCURSOR" val="353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493.4384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&#10;Lemma $1$&#10;&#10;\end{document}"/>
  <p:tag name="IGUANATEXSIZE" val="25"/>
  <p:tag name="IGUANATEXCURSOR" val="353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8.174"/>
  <p:tag name="ORIGINALWIDTH" val="1579.303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begin{itemize}&#10;\item Flexible computing choices&#10;\item Independent selection&#10;\item No inner loops&#10;\end{itemize}&#10;&#10;&#10;\end{document}"/>
  <p:tag name="IGUANATEXSIZE" val="20"/>
  <p:tag name="IGUANATEXCURSOR" val="441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66.254"/>
  <p:tag name="ORIGINALWIDTH" val="4293.963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noindent \textbf{Assumption 1}. The local costs functions $f_i(\cdot)$ and the regularizer function satisfy the following conditions:\\&#10;(i) Each $f_i(\cdot):\mathbb{R}^d\to \mathbb{R}$ is twice continuously differentiable, $m_f$--strongly convex and $M_f$--smooth, i.e., $\forall i\in[m]\,,x_i\in \mathbb{R}^d$: &#10;\begin{gather}&#10;    m_f I_d \preceq \nabla^2 f_i(x_i) \preceq M_f I_d, \label{f assumption}&#10;\end{gather}&#10;where $0\leq m_f\leq M_f&lt;\infty$.\\&#10;(ii) The regularizer function $g(\cdot):\mathbb{R}^d\to \mathbb{R}$ is proper, closed, and convex, i.e., $\forall\,x,y\in\mathbb{R}^d$,&#10;\begin{gather}&#10;    (x-y)^\top (\partial g(x)-\partial g(y))\geq 0, \label{g assumption}&#10;\end{gather}&#10;where $\partial g(\cdot)$ denotes the subdifferential set. &#10;&#10;&#10;\end{document}"/>
  <p:tag name="IGUANATEXSIZE" val="25"/>
  <p:tag name="IGUANATEXCURSOR" val="375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216"/>
  <p:tag name="ORIGINALWIDTH" val="721.4099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noindent convex only\\&#10;when $m_f=0$&#10;&#10;&#10;\end{document}"/>
  <p:tag name="IGUANATEXSIZE" val="20"/>
  <p:tag name="IGUANATEXCURSOR" val="354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93.73827"/>
  <p:tag name="LATEXADDIN" val="\documentclass{article}&#10;\usepackage{amsmath}&#10;\usepackage{amsfonts}&#10;\usepackage{physics}&#10;\usepackage{xcolor}&#10;\pagestyle{empty}&#10;\begin{document}&#10;&#10;$x_l$&#10;&#10;&#10;\end{document}"/>
  <p:tag name="IGUANATEXSIZE" val="20"/>
  <p:tag name="IGUANATEXCURSOR" val="148"/>
  <p:tag name="TRANSPARENCY" val="True"/>
  <p:tag name="LATEXENGINEID" val="0"/>
  <p:tag name="TEMPFOLDER" val="c:\temp\"/>
  <p:tag name="LATEXFORMHEIGHT" val="312"/>
  <p:tag name="LATEXFORMWIDTH" val="792"/>
  <p:tag name="LATEXFORMWRAP" val="Fals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794.1507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&#10;\noindent not necessarily\\&#10;smooth&#10;&#10;\end{document}"/>
  <p:tag name="IGUANATEXSIZE" val="20"/>
  <p:tag name="IGUANATEXCURSOR" val="356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7.1803"/>
  <p:tag name="ORIGINALWIDTH" val="4285.714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noindent \textbf{Assumption 2}. The Hessians of the local objective functions are Lipschitz continuous with constant $L_f$, i.e., $\forall\,i\in[m],x,y\in \mathbb{R}^d$,&#10;\begin{align*}&#10;    \norm{\nabla^2 f_i(x)-\nabla^2 f_i(y)}\leq L_f\norm{x-y}.&#10;\end{align*}&#10;&#10;&#10;\end{document}"/>
  <p:tag name="IGUANATEXSIZE" val="25"/>
  <p:tag name="IGUANATEXCURSOR" val="375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2644.169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&#10;only needed for analyzing second order methods.&#10;&#10;&#10;\end{document}"/>
  <p:tag name="IGUANATEXSIZE" val="25"/>
  <p:tag name="IGUANATEXCURSOR" val="392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2.9321"/>
  <p:tag name="ORIGINALWIDTH" val="4288.714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noindent \textbf{Assumption 3}. The Hessian estimate obtained by the BFGS is uniformly upper bounded, i.e., for any $t\geq0$, there exists a constant $\psi&gt;0$ such that:&#10;\begin{align*}&#10;    H^t_{\mathrm{BFGS}} \preceq \psi I_{md}. \label{bfgs_bound}&#10;\end{align*}&#10;&#10;&#10;\end{document}"/>
  <p:tag name="IGUANATEXSIZE" val="25"/>
  <p:tag name="IGUANATEXCURSOR" val="375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548.556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Not standard, but not restrictive. (holds for the case of L-BFGS)&#10;&#10;&#10;\end{document}"/>
  <p:tag name="IGUANATEXSIZE" val="25"/>
  <p:tag name="IGUANATEXCURSOR" val="402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3.6446"/>
  <p:tag name="ORIGINALWIDTH" val="4161.229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&#10;\noindent \textbf{Lemma} $\mathbf{3}$. Consider the iterates generated by DRUID. The following holds: &#10;\begin{gather}&#10;    e^t+\nabla F(x^{t+1})-\nabla F(x^\star)+\epsilon (x^{t+1}-x^t)+E_s^\top (\alpha^{t+1}-\alpha^\star)\nonumber\\&#10;    +\mz E_u^\top(z^{t+1}-z^t)&#10;   +S\left( \lambda^{t+1}-\lambda^\star+\mt\left( \theta^{t+1}-\theta^t\right)\right) = 0\nonumber&#10;\end{gather}&#10;where the error term is:&#10;&#10;&#10;&#10;\end{document}"/>
  <p:tag name="IGUANATEXSIZE" val="25"/>
  <p:tag name="IGUANATEXCURSOR" val="381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2272.966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begin{gather*}&#10;        e^t = \nabla F(x^t)+J^t(x^{t+1}-x^t)-\nabla F(x^{t+1})&#10;        . \label{error}&#10;\end{gather*}&#10;&#10;&#10;\end{document}"/>
  <p:tag name="IGUANATEXSIZE" val="25"/>
  <p:tag name="IGUANATEXCURSOR" val="460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738.658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begin{itemize}&#10;\item With exact primal updates, it holds that $e^t=0$.&#10;\end{itemize}&#10;&#10;&#10;\end{document}"/>
  <p:tag name="IGUANATEXSIZE" val="25"/>
  <p:tag name="IGUANATEXCURSOR" val="406"/>
  <p:tag name="TRANSPARENCY" val="True"/>
  <p:tag name="LATEXENGINEID" val="0"/>
  <p:tag name="TEMPFOLDER" val="c:\temp\"/>
  <p:tag name="LATEXFORMHEIGHT" val="312"/>
  <p:tag name="LATEXFORMWIDTH" val="806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2227.222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begin{itemize}&#10;\item Accurate curvature gives smaller error.&#10;\end{itemize}&#10;&#10;&#10;\end{document}"/>
  <p:tag name="IGUANATEXSIZE" val="25"/>
  <p:tag name="IGUANATEXCURSOR" val="405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809.524"/>
  <p:tag name="LATEXADDIN" val="\documentclass{article}&#10;\usepackage{amsmath}&#10;\usepackage{amssymb}&#10;\usepackage{physics}&#10;\usepackage{xcolor}&#10;\pagestyle{empty}&#10;\def\mz{\mu_z}&#10;\def\mt{\mu_\theta}&#10;\def\oL{\overline{L}_u}&#10;&#10;\def \sigminwJ{\sigma^{\overline{J}}_{\mathrm{min}}}&#10;\def \sigmaxLs{\sigma_{\mathrm{max}}^{L_s}}&#10;&#10;\def\va{v_\alpha}&#10;\def\vas{v_\alpha^\star}&#10;\begin{document}&#10;&#10;\begin{itemize}&#10;\item Smaller error gives faster rates.&#10;\end{itemize}&#10;&#10;&#10;\end{document}"/>
  <p:tag name="IGUANATEXSIZE" val="25"/>
  <p:tag name="IGUANATEXCURSOR" val="399"/>
  <p:tag name="TRANSPARENCY" val="True"/>
  <p:tag name="LATEXENGINEID" val="0"/>
  <p:tag name="TEMPFOLDER" val="D:\iguana\"/>
  <p:tag name="LATEXFORMHEIGHT" val="312"/>
  <p:tag name="LATEXFORMWIDTH" val="806"/>
  <p:tag name="LATEXFORMWRAP" val="True"/>
  <p:tag name="BITMAPVECTOR" val="0"/>
</p:tagLst>
</file>

<file path=ppt/theme/theme1.xml><?xml version="1.0" encoding="utf-8"?>
<a:theme xmlns:a="http://schemas.openxmlformats.org/drawingml/2006/main" name="4_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4_Office Theme</vt:lpstr>
      <vt:lpstr>PowerPoint Presentation</vt:lpstr>
      <vt:lpstr>Problem formulation </vt:lpstr>
      <vt:lpstr>Problem formulation </vt:lpstr>
      <vt:lpstr>Augmented Lagrangian</vt:lpstr>
      <vt:lpstr>ADMM(Alternating Direction Method of Multipliers)</vt:lpstr>
      <vt:lpstr>Primal update</vt:lpstr>
      <vt:lpstr>Primal update</vt:lpstr>
      <vt:lpstr>Primal update</vt:lpstr>
      <vt:lpstr>Primal update</vt:lpstr>
      <vt:lpstr>Comparison</vt:lpstr>
      <vt:lpstr>A general framework</vt:lpstr>
      <vt:lpstr>Quasi-Newton methods</vt:lpstr>
      <vt:lpstr>Efficient implementation</vt:lpstr>
      <vt:lpstr>Efficient implementation</vt:lpstr>
      <vt:lpstr>Summary</vt:lpstr>
      <vt:lpstr>DRUID(Distributed cuRvatUre aided primal Dual algorithm)</vt:lpstr>
      <vt:lpstr>Analysis</vt:lpstr>
      <vt:lpstr>Analysis</vt:lpstr>
      <vt:lpstr>Analysis</vt:lpstr>
      <vt:lpstr>Analysis</vt:lpstr>
      <vt:lpstr>Analysis</vt:lpstr>
      <vt:lpstr>Analysis</vt:lpstr>
      <vt:lpstr>Numerical simulations</vt:lpstr>
      <vt:lpstr>Simulations</vt:lpstr>
    </vt:vector>
  </TitlesOfParts>
  <Company>University of Illinois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Areas</dc:title>
  <dc:creator>Voulgaris, petros</dc:creator>
  <cp:revision>1</cp:revision>
  <dcterms:created xsi:type="dcterms:W3CDTF">2023-05-22T18:46:56Z</dcterms:created>
  <dcterms:modified xsi:type="dcterms:W3CDTF">2024-12-18T21:02:39Z</dcterms:modified>
</cp:coreProperties>
</file>